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6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8" r:id="rId3"/>
    <p:sldId id="329" r:id="rId4"/>
    <p:sldId id="334" r:id="rId5"/>
    <p:sldId id="338" r:id="rId6"/>
    <p:sldId id="331" r:id="rId7"/>
    <p:sldId id="337" r:id="rId8"/>
    <p:sldId id="339" r:id="rId9"/>
  </p:sldIdLst>
  <p:sldSz cx="9144000" cy="6858000" type="screen4x3"/>
  <p:notesSz cx="6864350" cy="9996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49">
          <p15:clr>
            <a:srgbClr val="A4A3A4"/>
          </p15:clr>
        </p15:guide>
        <p15:guide id="4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0066FF"/>
    <a:srgbClr val="0099CC"/>
    <a:srgbClr val="C03610"/>
    <a:srgbClr val="FFFFCC"/>
    <a:srgbClr val="CCFFFF"/>
    <a:srgbClr val="CCECFF"/>
    <a:srgbClr val="0033CC"/>
    <a:srgbClr val="FF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71" autoAdjust="0"/>
  </p:normalViewPr>
  <p:slideViewPr>
    <p:cSldViewPr>
      <p:cViewPr>
        <p:scale>
          <a:sx n="96" d="100"/>
          <a:sy n="96" d="100"/>
        </p:scale>
        <p:origin x="-107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orient="horz" pos="3149"/>
        <p:guide pos="216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Relationship Id="rId5" Type="http://schemas.microsoft.com/office/2011/relationships/chartStyle" Target="style2.xml"/><Relationship Id="rId4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Relationship Id="rId5" Type="http://schemas.microsoft.com/office/2011/relationships/chartStyle" Target="style3.xml"/><Relationship Id="rId4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Relationship Id="rId5" Type="http://schemas.microsoft.com/office/2011/relationships/chartStyle" Target="style4.xml"/><Relationship Id="rId4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oleObject" Target="file:///C:\Users\root\Downloads\&#1062;&#1077;&#1085;&#1099;%20&#1084;&#1080;&#1085;.&#1091;&#1076;._2016-2019.xlsx" TargetMode="External"/><Relationship Id="rId1" Type="http://schemas.openxmlformats.org/officeDocument/2006/relationships/themeOverride" Target="../theme/themeOverride5.xml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root\Downloads\&#1062;&#1077;&#1085;&#1099;%20&#1084;&#1080;&#1085;.&#1091;&#1076;._2016-2019.xlsx" TargetMode="External"/><Relationship Id="rId1" Type="http://schemas.openxmlformats.org/officeDocument/2006/relationships/themeOverride" Target="../theme/themeOverride6.xml"/><Relationship Id="rId5" Type="http://schemas.microsoft.com/office/2011/relationships/chartStyle" Target="style6.xml"/><Relationship Id="rId4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root\Downloads\&#1062;&#1077;&#1085;&#1099;%20&#1084;&#1080;&#1085;.&#1091;&#1076;._2016-2019.xlsx" TargetMode="External"/><Relationship Id="rId1" Type="http://schemas.openxmlformats.org/officeDocument/2006/relationships/themeOverride" Target="../theme/themeOverride7.xml"/><Relationship Id="rId5" Type="http://schemas.microsoft.com/office/2011/relationships/chartStyle" Target="style7.xml"/><Relationship Id="rId4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root\Downloads\&#1062;&#1077;&#1085;&#1099;%20&#1084;&#1080;&#1085;.&#1091;&#1076;._2016-2019.xlsx" TargetMode="External"/><Relationship Id="rId1" Type="http://schemas.openxmlformats.org/officeDocument/2006/relationships/themeOverride" Target="../theme/themeOverride8.xml"/><Relationship Id="rId5" Type="http://schemas.microsoft.com/office/2011/relationships/chartStyle" Target="style8.xml"/><Relationship Id="rId4" Type="http://schemas.microsoft.com/office/2011/relationships/chartColorStyle" Target="colors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4.486866216938707E-2"/>
          <c:w val="0.94022258893878219"/>
          <c:h val="0.7051288400270721"/>
        </c:manualLayout>
      </c:layout>
      <c:lineChart>
        <c:grouping val="standard"/>
        <c:varyColors val="0"/>
        <c:ser>
          <c:idx val="0"/>
          <c:order val="0"/>
          <c:tx>
            <c:strRef>
              <c:f>Лист12!$C$4</c:f>
              <c:strCache>
                <c:ptCount val="1"/>
                <c:pt idx="0">
                  <c:v>средняя на внутреннем рынке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Лист12!$D$3:$P$3</c:f>
              <c:numCache>
                <c:formatCode>mmm\-yy</c:formatCode>
                <c:ptCount val="13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</c:numCache>
            </c:numRef>
          </c:cat>
          <c:val>
            <c:numRef>
              <c:f>Лист12!$D$16:$P$16</c:f>
              <c:numCache>
                <c:formatCode>_-* #\ ##0\ _₽_-;\-* #\ ##0\ _₽_-;_-* "-"??\ _₽_-;_-@_-</c:formatCode>
                <c:ptCount val="13"/>
                <c:pt idx="0">
                  <c:v>26000</c:v>
                </c:pt>
                <c:pt idx="1">
                  <c:v>27000</c:v>
                </c:pt>
                <c:pt idx="2">
                  <c:v>27500</c:v>
                </c:pt>
                <c:pt idx="3">
                  <c:v>28600</c:v>
                </c:pt>
                <c:pt idx="4">
                  <c:v>28600</c:v>
                </c:pt>
                <c:pt idx="5">
                  <c:v>29800</c:v>
                </c:pt>
                <c:pt idx="6">
                  <c:v>31000</c:v>
                </c:pt>
                <c:pt idx="7">
                  <c:v>32300</c:v>
                </c:pt>
                <c:pt idx="8">
                  <c:v>32900</c:v>
                </c:pt>
                <c:pt idx="9">
                  <c:v>33500</c:v>
                </c:pt>
                <c:pt idx="10">
                  <c:v>33300</c:v>
                </c:pt>
                <c:pt idx="11">
                  <c:v>32200</c:v>
                </c:pt>
                <c:pt idx="12">
                  <c:v>31500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Лист12!$C$5</c:f>
              <c:strCache>
                <c:ptCount val="1"/>
                <c:pt idx="0">
                  <c:v>расчётная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Лист12!$D$3:$P$3</c:f>
              <c:numCache>
                <c:formatCode>mmm\-yy</c:formatCode>
                <c:ptCount val="13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</c:numCache>
            </c:numRef>
          </c:cat>
          <c:val>
            <c:numRef>
              <c:f>Лист12!$D$17:$P$17</c:f>
              <c:numCache>
                <c:formatCode>_-* #\ ##0\ _₽_-;\-* #\ ##0\ _₽_-;_-* "-"??\ _₽_-;_-@_-</c:formatCode>
                <c:ptCount val="13"/>
                <c:pt idx="0">
                  <c:v>26086.054090000001</c:v>
                </c:pt>
                <c:pt idx="1">
                  <c:v>27220.80751789474</c:v>
                </c:pt>
                <c:pt idx="2">
                  <c:v>27534.974999904778</c:v>
                </c:pt>
                <c:pt idx="3">
                  <c:v>28951.134181904767</c:v>
                </c:pt>
                <c:pt idx="4">
                  <c:v>28487.524009999997</c:v>
                </c:pt>
                <c:pt idx="5">
                  <c:v>29823.729179047634</c:v>
                </c:pt>
                <c:pt idx="6">
                  <c:v>30754.651508761894</c:v>
                </c:pt>
                <c:pt idx="7">
                  <c:v>32593.452794956534</c:v>
                </c:pt>
                <c:pt idx="8">
                  <c:v>33105.2304</c:v>
                </c:pt>
                <c:pt idx="9">
                  <c:v>33502.336872727283</c:v>
                </c:pt>
                <c:pt idx="10">
                  <c:v>33347.382891904774</c:v>
                </c:pt>
                <c:pt idx="11">
                  <c:v>32399.125458545444</c:v>
                </c:pt>
                <c:pt idx="12">
                  <c:v>31591.455654545443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00544"/>
        <c:axId val="51502464"/>
      </c:lineChart>
      <c:dateAx>
        <c:axId val="5150054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2464"/>
        <c:crosses val="autoZero"/>
        <c:auto val="1"/>
        <c:lblOffset val="100"/>
        <c:baseTimeUnit val="months"/>
      </c:dateAx>
      <c:valAx>
        <c:axId val="51502464"/>
        <c:scaling>
          <c:orientation val="minMax"/>
          <c:max val="34000"/>
          <c:min val="2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руб/тн</a:t>
                </a:r>
              </a:p>
            </c:rich>
          </c:tx>
          <c:layout>
            <c:manualLayout>
              <c:xMode val="edge"/>
              <c:yMode val="edge"/>
              <c:x val="0.94953209999900312"/>
              <c:y val="0.8051080651955541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_-* #\ ##0\ _₽_-;\-* #\ ##0\ _₽_-;_-* &quot;-&quot;??\ _₽_-;_-@_-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54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67820979745E-2"/>
          <c:y val="0.90041829676950758"/>
          <c:w val="0.89999986435804047"/>
          <c:h val="9.9581703230492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round/>
    </a:ln>
    <a:effectLst/>
  </c:spPr>
  <c:txPr>
    <a:bodyPr/>
    <a:lstStyle/>
    <a:p>
      <a:pPr>
        <a:defRPr sz="9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5.9454926624737947E-2"/>
          <c:w val="0.93644600596070982"/>
          <c:h val="0.7051288400270721"/>
        </c:manualLayout>
      </c:layout>
      <c:lineChart>
        <c:grouping val="standard"/>
        <c:varyColors val="0"/>
        <c:ser>
          <c:idx val="0"/>
          <c:order val="0"/>
          <c:tx>
            <c:strRef>
              <c:f>Лист12!$C$4</c:f>
              <c:strCache>
                <c:ptCount val="1"/>
                <c:pt idx="0">
                  <c:v>средняя на внутреннем рынке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bubble3D val="0"/>
            <c:spPr>
              <a:ln w="19050" cap="rnd">
                <a:solidFill>
                  <a:schemeClr val="accent1"/>
                </a:solidFill>
                <a:round/>
              </a:ln>
              <a:effectLst/>
            </c:spPr>
          </c:dPt>
          <c:cat>
            <c:numRef>
              <c:f>Лист12!$D$3:$P$3</c:f>
              <c:numCache>
                <c:formatCode>mmm\-yy</c:formatCode>
                <c:ptCount val="13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</c:numCache>
            </c:numRef>
          </c:cat>
          <c:val>
            <c:numRef>
              <c:f>Лист12!$D$4:$P$4</c:f>
              <c:numCache>
                <c:formatCode>_-* #\ ##0\ _₽_-;\-* #\ ##0\ _₽_-;_-* "-"??\ _₽_-;_-@_-</c:formatCode>
                <c:ptCount val="13"/>
                <c:pt idx="0">
                  <c:v>13000</c:v>
                </c:pt>
                <c:pt idx="1">
                  <c:v>12900</c:v>
                </c:pt>
                <c:pt idx="2">
                  <c:v>12900</c:v>
                </c:pt>
                <c:pt idx="3">
                  <c:v>12900</c:v>
                </c:pt>
                <c:pt idx="4">
                  <c:v>11600</c:v>
                </c:pt>
                <c:pt idx="5">
                  <c:v>11300</c:v>
                </c:pt>
                <c:pt idx="6">
                  <c:v>14000</c:v>
                </c:pt>
                <c:pt idx="7">
                  <c:v>15200</c:v>
                </c:pt>
                <c:pt idx="8">
                  <c:v>15500</c:v>
                </c:pt>
                <c:pt idx="9">
                  <c:v>14500</c:v>
                </c:pt>
                <c:pt idx="10">
                  <c:v>14200</c:v>
                </c:pt>
                <c:pt idx="11">
                  <c:v>14500</c:v>
                </c:pt>
                <c:pt idx="12">
                  <c:v>14900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Лист12!$C$5</c:f>
              <c:strCache>
                <c:ptCount val="1"/>
                <c:pt idx="0">
                  <c:v>расчётная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Лист12!$D$3:$P$3</c:f>
              <c:numCache>
                <c:formatCode>mmm\-yy</c:formatCode>
                <c:ptCount val="13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</c:numCache>
            </c:numRef>
          </c:cat>
          <c:val>
            <c:numRef>
              <c:f>Лист12!$D$5:$P$5</c:f>
              <c:numCache>
                <c:formatCode>_-* #\ ##0\ _₽_-;\-* #\ ##0\ _₽_-;_-* "-"??\ _₽_-;_-@_-</c:formatCode>
                <c:ptCount val="13"/>
                <c:pt idx="0">
                  <c:v>12914.166974</c:v>
                </c:pt>
                <c:pt idx="1">
                  <c:v>12634.723007157896</c:v>
                </c:pt>
                <c:pt idx="2">
                  <c:v>12679.587935619054</c:v>
                </c:pt>
                <c:pt idx="3">
                  <c:v>13040.019789714288</c:v>
                </c:pt>
                <c:pt idx="4">
                  <c:v>11599.327901999999</c:v>
                </c:pt>
                <c:pt idx="5">
                  <c:v>11453.886603047622</c:v>
                </c:pt>
                <c:pt idx="6">
                  <c:v>14063.096023142854</c:v>
                </c:pt>
                <c:pt idx="7">
                  <c:v>15423.136448521744</c:v>
                </c:pt>
                <c:pt idx="8">
                  <c:v>15865.241599999999</c:v>
                </c:pt>
                <c:pt idx="9">
                  <c:v>14603.376353818185</c:v>
                </c:pt>
                <c:pt idx="10">
                  <c:v>14302.356121523817</c:v>
                </c:pt>
                <c:pt idx="11">
                  <c:v>13544.516526909087</c:v>
                </c:pt>
                <c:pt idx="12">
                  <c:v>13534.62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524416"/>
        <c:axId val="58526336"/>
      </c:lineChart>
      <c:catAx>
        <c:axId val="585244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526336"/>
        <c:crosses val="autoZero"/>
        <c:auto val="0"/>
        <c:lblAlgn val="ctr"/>
        <c:lblOffset val="100"/>
        <c:noMultiLvlLbl val="0"/>
      </c:catAx>
      <c:valAx>
        <c:axId val="58526336"/>
        <c:scaling>
          <c:orientation val="minMax"/>
          <c:max val="17000"/>
          <c:min val="1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руб/тн</a:t>
                </a:r>
              </a:p>
            </c:rich>
          </c:tx>
          <c:layout>
            <c:manualLayout>
              <c:xMode val="edge"/>
              <c:yMode val="edge"/>
              <c:x val="0.94711171973725561"/>
              <c:y val="0.806946614464462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_-* #\ ##0\ _₽_-;\-* #\ ##0\ _₽_-;_-* &quot;-&quot;??\ _₽_-;_-@_-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524416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67820979745E-2"/>
          <c:y val="0.90041829676950758"/>
          <c:w val="0.89999986435804047"/>
          <c:h val="9.9581703230492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round/>
    </a:ln>
    <a:effectLst/>
  </c:spPr>
  <c:txPr>
    <a:bodyPr/>
    <a:lstStyle/>
    <a:p>
      <a:pPr>
        <a:defRPr sz="9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>
                <a:solidFill>
                  <a:schemeClr val="tx1"/>
                </a:solidFill>
              </a:rPr>
              <a:t>Динамика</a:t>
            </a:r>
            <a:r>
              <a:rPr lang="ru-RU" sz="1200" baseline="0">
                <a:solidFill>
                  <a:schemeClr val="tx1"/>
                </a:solidFill>
              </a:rPr>
              <a:t> изменений цен селитры на внутреннем рынке </a:t>
            </a:r>
            <a:r>
              <a:rPr lang="en-US" sz="1200" baseline="0">
                <a:solidFill>
                  <a:schemeClr val="tx1"/>
                </a:solidFill>
              </a:rPr>
              <a:t>vs</a:t>
            </a:r>
            <a:r>
              <a:rPr lang="ru-RU" sz="1200" baseline="0">
                <a:solidFill>
                  <a:schemeClr val="tx1"/>
                </a:solidFill>
              </a:rPr>
              <a:t> курс рубля к доллару</a:t>
            </a:r>
            <a:endParaRPr lang="ru-RU" sz="120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Лист13!$B$5</c:f>
              <c:strCache>
                <c:ptCount val="1"/>
                <c:pt idx="0">
                  <c:v>Цена аммиачной селитры на внутреннем рынке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Лист13!$D$2:$P$2</c:f>
              <c:numCache>
                <c:formatCode>mmm\-yy</c:formatCode>
                <c:ptCount val="13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</c:numCache>
            </c:numRef>
          </c:cat>
          <c:val>
            <c:numRef>
              <c:f>Лист13!$D$5:$P$5</c:f>
              <c:numCache>
                <c:formatCode>_-* #\ ##0\ _₽_-;\-* #\ ##0\ _₽_-;_-* "-"??\ _₽_-;_-@_-</c:formatCode>
                <c:ptCount val="13"/>
                <c:pt idx="0">
                  <c:v>13000</c:v>
                </c:pt>
                <c:pt idx="1">
                  <c:v>12900</c:v>
                </c:pt>
                <c:pt idx="2">
                  <c:v>12900</c:v>
                </c:pt>
                <c:pt idx="3">
                  <c:v>12900</c:v>
                </c:pt>
                <c:pt idx="4">
                  <c:v>11600</c:v>
                </c:pt>
                <c:pt idx="5">
                  <c:v>11300</c:v>
                </c:pt>
                <c:pt idx="6">
                  <c:v>14000</c:v>
                </c:pt>
                <c:pt idx="7">
                  <c:v>15200</c:v>
                </c:pt>
                <c:pt idx="8">
                  <c:v>15500</c:v>
                </c:pt>
                <c:pt idx="9">
                  <c:v>14500</c:v>
                </c:pt>
                <c:pt idx="10">
                  <c:v>14200</c:v>
                </c:pt>
                <c:pt idx="11">
                  <c:v>14500</c:v>
                </c:pt>
                <c:pt idx="12">
                  <c:v>14900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839808"/>
        <c:axId val="58841344"/>
      </c:lineChart>
      <c:lineChart>
        <c:grouping val="standard"/>
        <c:varyColors val="0"/>
        <c:ser>
          <c:idx val="0"/>
          <c:order val="0"/>
          <c:tx>
            <c:strRef>
              <c:f>Лист13!$B$3</c:f>
              <c:strCache>
                <c:ptCount val="1"/>
                <c:pt idx="0">
                  <c:v>Курс рубля к доллару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Лист13!$D$2:$P$2</c:f>
              <c:numCache>
                <c:formatCode>mmm\-yy</c:formatCode>
                <c:ptCount val="13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</c:numCache>
            </c:numRef>
          </c:cat>
          <c:val>
            <c:numRef>
              <c:f>Лист13!$D$3:$P$3</c:f>
              <c:numCache>
                <c:formatCode>_(* #,##0.00_);_(* \(#,##0.00\);_(* "-"??_);_(@_)</c:formatCode>
                <c:ptCount val="13"/>
                <c:pt idx="0">
                  <c:v>56.498100000000001</c:v>
                </c:pt>
                <c:pt idx="1">
                  <c:v>56.806705263157902</c:v>
                </c:pt>
                <c:pt idx="2">
                  <c:v>57.063604761904799</c:v>
                </c:pt>
                <c:pt idx="3">
                  <c:v>60.769890476190497</c:v>
                </c:pt>
                <c:pt idx="4">
                  <c:v>62.230899999999998</c:v>
                </c:pt>
                <c:pt idx="5">
                  <c:v>62.768504761904801</c:v>
                </c:pt>
                <c:pt idx="6">
                  <c:v>62.861947619047598</c:v>
                </c:pt>
                <c:pt idx="7">
                  <c:v>66.076408695652205</c:v>
                </c:pt>
                <c:pt idx="8">
                  <c:v>66.34</c:v>
                </c:pt>
                <c:pt idx="9">
                  <c:v>65.854527272727296</c:v>
                </c:pt>
                <c:pt idx="10">
                  <c:v>66.355680952380993</c:v>
                </c:pt>
                <c:pt idx="11">
                  <c:v>66.510172727272703</c:v>
                </c:pt>
                <c:pt idx="12">
                  <c:v>66.510000000000005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849536"/>
        <c:axId val="58847616"/>
      </c:lineChart>
      <c:dateAx>
        <c:axId val="5883980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841344"/>
        <c:crosses val="autoZero"/>
        <c:auto val="1"/>
        <c:lblOffset val="100"/>
        <c:baseTimeUnit val="months"/>
      </c:dateAx>
      <c:valAx>
        <c:axId val="58841344"/>
        <c:scaling>
          <c:orientation val="minMax"/>
          <c:max val="16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>
                    <a:solidFill>
                      <a:schemeClr val="accent2"/>
                    </a:solidFill>
                  </a:rPr>
                  <a:t>руб/тн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-* #\ ##0\ _₽_-;\-* #\ ##0\ _₽_-;_-* &quot;-&quot;??\ _₽_-;_-@_-" sourceLinked="1"/>
        <c:majorTickMark val="none"/>
        <c:minorTickMark val="none"/>
        <c:tickLblPos val="nextTo"/>
        <c:spPr>
          <a:solidFill>
            <a:sysClr val="window" lastClr="FFFFFF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839808"/>
        <c:crosses val="autoZero"/>
        <c:crossBetween val="between"/>
        <c:majorUnit val="1000"/>
      </c:valAx>
      <c:valAx>
        <c:axId val="58847616"/>
        <c:scaling>
          <c:orientation val="minMax"/>
          <c:max val="68"/>
          <c:min val="56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>
                    <a:solidFill>
                      <a:srgbClr val="00B050"/>
                    </a:solidFill>
                  </a:rPr>
                  <a:t>руб/</a:t>
                </a:r>
                <a:r>
                  <a:rPr lang="en-US" b="1">
                    <a:solidFill>
                      <a:srgbClr val="00B050"/>
                    </a:solidFill>
                  </a:rPr>
                  <a:t>$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849536"/>
        <c:crosses val="max"/>
        <c:crossBetween val="between"/>
      </c:valAx>
      <c:dateAx>
        <c:axId val="5884953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58847616"/>
        <c:crosses val="autoZero"/>
        <c:auto val="1"/>
        <c:lblOffset val="100"/>
        <c:baseTimeUnit val="months"/>
      </c:dateAx>
      <c:spPr>
        <a:gradFill flip="none" rotWithShape="1">
          <a:gsLst>
            <a:gs pos="4500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b="0" i="0" baseline="0" dirty="0">
                <a:solidFill>
                  <a:schemeClr val="tx1"/>
                </a:solidFill>
                <a:effectLst/>
              </a:rPr>
              <a:t>Динамика изменений цен селитры на внутреннем рынке </a:t>
            </a:r>
            <a:r>
              <a:rPr lang="en-US" sz="1200" b="0" i="0" baseline="0" dirty="0">
                <a:solidFill>
                  <a:schemeClr val="tx1"/>
                </a:solidFill>
                <a:effectLst/>
              </a:rPr>
              <a:t>vs</a:t>
            </a:r>
            <a:r>
              <a:rPr lang="ru-RU" sz="1200" b="0" i="0" baseline="0" dirty="0">
                <a:solidFill>
                  <a:schemeClr val="tx1"/>
                </a:solidFill>
                <a:effectLst/>
              </a:rPr>
              <a:t> </a:t>
            </a:r>
            <a:r>
              <a:rPr lang="ru-RU" sz="1200" b="0" i="0" baseline="0" dirty="0" smtClean="0">
                <a:solidFill>
                  <a:schemeClr val="tx1"/>
                </a:solidFill>
                <a:effectLst/>
              </a:rPr>
              <a:t>экспортных цен на селитру</a:t>
            </a:r>
            <a:endParaRPr lang="ru-RU" sz="12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2793706860978168"/>
          <c:y val="3.043615671625024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Лист13!$B$5</c:f>
              <c:strCache>
                <c:ptCount val="1"/>
                <c:pt idx="0">
                  <c:v>Цена аммиачной селитры на внутреннем рынке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Лист13!$D$2:$P$2</c:f>
              <c:numCache>
                <c:formatCode>mmm\-yy</c:formatCode>
                <c:ptCount val="13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</c:numCache>
            </c:numRef>
          </c:cat>
          <c:val>
            <c:numRef>
              <c:f>Лист13!$D$5:$P$5</c:f>
              <c:numCache>
                <c:formatCode>_-* #\ ##0\ _₽_-;\-* #\ ##0\ _₽_-;_-* "-"??\ _₽_-;_-@_-</c:formatCode>
                <c:ptCount val="13"/>
                <c:pt idx="0">
                  <c:v>13000</c:v>
                </c:pt>
                <c:pt idx="1">
                  <c:v>12900</c:v>
                </c:pt>
                <c:pt idx="2">
                  <c:v>12900</c:v>
                </c:pt>
                <c:pt idx="3">
                  <c:v>12900</c:v>
                </c:pt>
                <c:pt idx="4">
                  <c:v>11600</c:v>
                </c:pt>
                <c:pt idx="5">
                  <c:v>11300</c:v>
                </c:pt>
                <c:pt idx="6">
                  <c:v>14000</c:v>
                </c:pt>
                <c:pt idx="7">
                  <c:v>15200</c:v>
                </c:pt>
                <c:pt idx="8">
                  <c:v>15500</c:v>
                </c:pt>
                <c:pt idx="9">
                  <c:v>14500</c:v>
                </c:pt>
                <c:pt idx="10">
                  <c:v>14200</c:v>
                </c:pt>
                <c:pt idx="11">
                  <c:v>14500</c:v>
                </c:pt>
                <c:pt idx="12">
                  <c:v>14900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49088"/>
        <c:axId val="59050624"/>
      </c:lineChart>
      <c:lineChart>
        <c:grouping val="standard"/>
        <c:varyColors val="0"/>
        <c:ser>
          <c:idx val="0"/>
          <c:order val="0"/>
          <c:tx>
            <c:strRef>
              <c:f>Лист13!$B$4</c:f>
              <c:strCache>
                <c:ptCount val="1"/>
                <c:pt idx="0">
                  <c:v>Цена аммиачной селитры на экспорт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Лист13!$D$2:$P$2</c:f>
              <c:numCache>
                <c:formatCode>mmm\-yy</c:formatCode>
                <c:ptCount val="13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</c:numCache>
            </c:numRef>
          </c:cat>
          <c:val>
            <c:numRef>
              <c:f>Лист13!$D$4:$P$4</c:f>
              <c:numCache>
                <c:formatCode>_-* #\ ##0\ _₽_-;\-* #\ ##0\ _₽_-;_-* "-"??\ _₽_-;_-@_-</c:formatCode>
                <c:ptCount val="13"/>
                <c:pt idx="0">
                  <c:v>195</c:v>
                </c:pt>
                <c:pt idx="1">
                  <c:v>190</c:v>
                </c:pt>
                <c:pt idx="2">
                  <c:v>190</c:v>
                </c:pt>
                <c:pt idx="3">
                  <c:v>186</c:v>
                </c:pt>
                <c:pt idx="4">
                  <c:v>163</c:v>
                </c:pt>
                <c:pt idx="5">
                  <c:v>160</c:v>
                </c:pt>
                <c:pt idx="6">
                  <c:v>195</c:v>
                </c:pt>
                <c:pt idx="7">
                  <c:v>205</c:v>
                </c:pt>
                <c:pt idx="8">
                  <c:v>210</c:v>
                </c:pt>
                <c:pt idx="9">
                  <c:v>195</c:v>
                </c:pt>
                <c:pt idx="10">
                  <c:v>190</c:v>
                </c:pt>
                <c:pt idx="11">
                  <c:v>180</c:v>
                </c:pt>
                <c:pt idx="12">
                  <c:v>177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58816"/>
        <c:axId val="59056896"/>
      </c:lineChart>
      <c:dateAx>
        <c:axId val="5904908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50624"/>
        <c:crosses val="autoZero"/>
        <c:auto val="1"/>
        <c:lblOffset val="100"/>
        <c:baseTimeUnit val="months"/>
      </c:dateAx>
      <c:valAx>
        <c:axId val="59050624"/>
        <c:scaling>
          <c:orientation val="minMax"/>
          <c:max val="16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>
                    <a:solidFill>
                      <a:schemeClr val="accent2"/>
                    </a:solidFill>
                  </a:rPr>
                  <a:t>Руб/тн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-* #\ ##0\ _₽_-;\-* #\ 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49088"/>
        <c:crosses val="autoZero"/>
        <c:crossBetween val="between"/>
      </c:valAx>
      <c:valAx>
        <c:axId val="59056896"/>
        <c:scaling>
          <c:orientation val="minMax"/>
          <c:max val="220"/>
          <c:min val="1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2"/>
                    </a:solidFill>
                  </a:rPr>
                  <a:t>$</a:t>
                </a:r>
                <a:r>
                  <a:rPr lang="ru-RU" b="1">
                    <a:solidFill>
                      <a:schemeClr val="tx2"/>
                    </a:solidFill>
                  </a:rPr>
                  <a:t>/тн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-* #\ ##0\ _₽_-;\-* #\ ##0\ _₽_-;_-* &quot;-&quot;??\ _₽_-;_-@_-" sourceLinked="1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58816"/>
        <c:crosses val="max"/>
        <c:crossBetween val="between"/>
      </c:valAx>
      <c:dateAx>
        <c:axId val="5905881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59056896"/>
        <c:crosses val="autoZero"/>
        <c:auto val="1"/>
        <c:lblOffset val="100"/>
        <c:baseTimeUnit val="months"/>
      </c:dateAx>
      <c:spPr>
        <a:gradFill>
          <a:gsLst>
            <a:gs pos="5000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</a:gradFill>
        <a:ln>
          <a:gradFill flip="none" rotWithShape="1">
            <a:gsLst>
              <a:gs pos="0">
                <a:schemeClr val="accent1">
                  <a:lumMod val="8000"/>
                  <a:lumOff val="92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2260957230267619E-2"/>
          <c:y val="8.6170339083676828E-2"/>
          <c:w val="0.93824383060963212"/>
          <c:h val="0.72819364578562584"/>
        </c:manualLayout>
      </c:layout>
      <c:lineChart>
        <c:grouping val="standard"/>
        <c:varyColors val="0"/>
        <c:ser>
          <c:idx val="0"/>
          <c:order val="0"/>
          <c:tx>
            <c:strRef>
              <c:f>Ам.селитра!$C$3</c:f>
              <c:strCache>
                <c:ptCount val="1"/>
                <c:pt idx="0">
                  <c:v>Цена рынка, руб/тн 
(с НДС, базис поставки СРТ-ж/д ст. Липецкой обл.)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Ам.селитра!$B$4:$B$40</c:f>
              <c:numCache>
                <c:formatCode>mmm\-yy</c:formatCode>
                <c:ptCount val="37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</c:numCache>
            </c:numRef>
          </c:cat>
          <c:val>
            <c:numRef>
              <c:f>Ам.селитра!$C$4:$C$40</c:f>
              <c:numCache>
                <c:formatCode>_-* #\ ##0\ _₽_-;\-* #\ ##0\ _₽_-;_-* \-??\ _₽_-;_-@_-</c:formatCode>
                <c:ptCount val="37"/>
                <c:pt idx="0">
                  <c:v>15800</c:v>
                </c:pt>
                <c:pt idx="1">
                  <c:v>15500</c:v>
                </c:pt>
                <c:pt idx="2">
                  <c:v>14600</c:v>
                </c:pt>
                <c:pt idx="3">
                  <c:v>13300</c:v>
                </c:pt>
                <c:pt idx="4">
                  <c:v>12300</c:v>
                </c:pt>
                <c:pt idx="5">
                  <c:v>11000</c:v>
                </c:pt>
                <c:pt idx="6">
                  <c:v>10100</c:v>
                </c:pt>
                <c:pt idx="7">
                  <c:v>10300</c:v>
                </c:pt>
                <c:pt idx="8">
                  <c:v>11000</c:v>
                </c:pt>
                <c:pt idx="9">
                  <c:v>11300</c:v>
                </c:pt>
                <c:pt idx="10">
                  <c:v>12600</c:v>
                </c:pt>
                <c:pt idx="11">
                  <c:v>13300</c:v>
                </c:pt>
                <c:pt idx="12">
                  <c:v>13300</c:v>
                </c:pt>
                <c:pt idx="13">
                  <c:v>13700</c:v>
                </c:pt>
                <c:pt idx="14">
                  <c:v>13500</c:v>
                </c:pt>
                <c:pt idx="15">
                  <c:v>12800</c:v>
                </c:pt>
                <c:pt idx="16">
                  <c:v>11000</c:v>
                </c:pt>
                <c:pt idx="17">
                  <c:v>10500</c:v>
                </c:pt>
                <c:pt idx="18">
                  <c:v>11000</c:v>
                </c:pt>
                <c:pt idx="19">
                  <c:v>12000</c:v>
                </c:pt>
                <c:pt idx="20">
                  <c:v>13500</c:v>
                </c:pt>
                <c:pt idx="21">
                  <c:v>14400</c:v>
                </c:pt>
                <c:pt idx="22">
                  <c:v>14300</c:v>
                </c:pt>
                <c:pt idx="23">
                  <c:v>14000</c:v>
                </c:pt>
                <c:pt idx="24">
                  <c:v>13000</c:v>
                </c:pt>
                <c:pt idx="25">
                  <c:v>12900</c:v>
                </c:pt>
                <c:pt idx="26">
                  <c:v>12900</c:v>
                </c:pt>
                <c:pt idx="27">
                  <c:v>12900</c:v>
                </c:pt>
                <c:pt idx="28">
                  <c:v>11600</c:v>
                </c:pt>
                <c:pt idx="29">
                  <c:v>11300</c:v>
                </c:pt>
                <c:pt idx="30">
                  <c:v>14000</c:v>
                </c:pt>
                <c:pt idx="31">
                  <c:v>15200</c:v>
                </c:pt>
                <c:pt idx="32">
                  <c:v>15500</c:v>
                </c:pt>
                <c:pt idx="33">
                  <c:v>14500</c:v>
                </c:pt>
                <c:pt idx="34">
                  <c:v>14200</c:v>
                </c:pt>
                <c:pt idx="35">
                  <c:v>14500</c:v>
                </c:pt>
                <c:pt idx="36">
                  <c:v>14900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Ам.селитра!$F$3</c:f>
              <c:strCache>
                <c:ptCount val="1"/>
                <c:pt idx="0">
                  <c:v>Расчёт цены по паритету, руб/тн 
(с НДС, базис поставки СРТ-ж/д ст. Липецкой обл.)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</c:spPr>
          </c:marker>
          <c:cat>
            <c:numRef>
              <c:f>Ам.селитра!$B$4:$B$40</c:f>
              <c:numCache>
                <c:formatCode>mmm\-yy</c:formatCode>
                <c:ptCount val="37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</c:numCache>
            </c:numRef>
          </c:cat>
          <c:val>
            <c:numRef>
              <c:f>Ам.селитра!$F$4:$F$40</c:f>
              <c:numCache>
                <c:formatCode>_-* #\ ##0\ _₽_-;\-* #\ ##0\ _₽_-;_-* "-"??\ _₽_-;_-@_-</c:formatCode>
                <c:ptCount val="37"/>
                <c:pt idx="0">
                  <c:v>15864.654874499998</c:v>
                </c:pt>
                <c:pt idx="1">
                  <c:v>15579.914954315789</c:v>
                </c:pt>
                <c:pt idx="2">
                  <c:v>14097.825457238101</c:v>
                </c:pt>
                <c:pt idx="3">
                  <c:v>13021.801929090914</c:v>
                </c:pt>
                <c:pt idx="4">
                  <c:v>11881.374399555561</c:v>
                </c:pt>
                <c:pt idx="5">
                  <c:v>10640.749670666672</c:v>
                </c:pt>
                <c:pt idx="6">
                  <c:v>9774.4486282727285</c:v>
                </c:pt>
                <c:pt idx="7">
                  <c:v>10070.009809454548</c:v>
                </c:pt>
                <c:pt idx="8">
                  <c:v>10712.637643181824</c:v>
                </c:pt>
                <c:pt idx="9">
                  <c:v>11137.643040571435</c:v>
                </c:pt>
                <c:pt idx="10">
                  <c:v>12579.727423809523</c:v>
                </c:pt>
                <c:pt idx="11">
                  <c:v>13191.284494695647</c:v>
                </c:pt>
                <c:pt idx="12">
                  <c:v>13127.758095499999</c:v>
                </c:pt>
                <c:pt idx="13">
                  <c:v>13766.231377777773</c:v>
                </c:pt>
                <c:pt idx="14">
                  <c:v>13391.860785090907</c:v>
                </c:pt>
                <c:pt idx="15">
                  <c:v>12370.133604285718</c:v>
                </c:pt>
                <c:pt idx="16">
                  <c:v>10643.727526947376</c:v>
                </c:pt>
                <c:pt idx="17">
                  <c:v>10638.417956952382</c:v>
                </c:pt>
                <c:pt idx="18">
                  <c:v>11025.608232761906</c:v>
                </c:pt>
                <c:pt idx="19">
                  <c:v>11858.592181739128</c:v>
                </c:pt>
                <c:pt idx="20">
                  <c:v>13616.197643636362</c:v>
                </c:pt>
                <c:pt idx="21">
                  <c:v>14492.48041304762</c:v>
                </c:pt>
                <c:pt idx="22">
                  <c:v>14395.599744000003</c:v>
                </c:pt>
                <c:pt idx="23">
                  <c:v>13980.095183272737</c:v>
                </c:pt>
                <c:pt idx="24">
                  <c:v>12914.166974</c:v>
                </c:pt>
                <c:pt idx="25">
                  <c:v>12634.723007157896</c:v>
                </c:pt>
                <c:pt idx="26">
                  <c:v>12679.587935619054</c:v>
                </c:pt>
                <c:pt idx="27">
                  <c:v>13040.019789714288</c:v>
                </c:pt>
                <c:pt idx="28">
                  <c:v>11599.327901999999</c:v>
                </c:pt>
                <c:pt idx="29">
                  <c:v>11453.886603047622</c:v>
                </c:pt>
                <c:pt idx="30">
                  <c:v>14063.096023142854</c:v>
                </c:pt>
                <c:pt idx="31">
                  <c:v>15423.136448521744</c:v>
                </c:pt>
                <c:pt idx="32">
                  <c:v>15865.241599999999</c:v>
                </c:pt>
                <c:pt idx="33">
                  <c:v>14603.376353818185</c:v>
                </c:pt>
                <c:pt idx="34">
                  <c:v>14302.356121523817</c:v>
                </c:pt>
                <c:pt idx="35">
                  <c:v>13544.516526909087</c:v>
                </c:pt>
                <c:pt idx="36">
                  <c:v>13534.62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192640"/>
        <c:axId val="63091840"/>
      </c:lineChart>
      <c:dateAx>
        <c:axId val="6219264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091840"/>
        <c:crosses val="autoZero"/>
        <c:auto val="1"/>
        <c:lblOffset val="100"/>
        <c:baseTimeUnit val="months"/>
      </c:dateAx>
      <c:valAx>
        <c:axId val="63091840"/>
        <c:scaling>
          <c:orientation val="minMax"/>
          <c:max val="17000"/>
          <c:min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₽_-;\-* #\ ##0\ _₽_-;_-* \-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19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2.8527743792407877E-2"/>
          <c:w val="0.99905357031660214"/>
          <c:h val="0.167643802276051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2260957230267619E-2"/>
          <c:y val="8.6170339083676828E-2"/>
          <c:w val="0.93824383060963212"/>
          <c:h val="0.72819364578562584"/>
        </c:manualLayout>
      </c:layout>
      <c:lineChart>
        <c:grouping val="standard"/>
        <c:varyColors val="0"/>
        <c:ser>
          <c:idx val="0"/>
          <c:order val="0"/>
          <c:tx>
            <c:strRef>
              <c:f>Ам.селитра!$C$3</c:f>
              <c:strCache>
                <c:ptCount val="1"/>
                <c:pt idx="0">
                  <c:v>Цена рынка, руб/тн 
(с НДС, базис поставки СРТ-ж/д ст. Липецкой обл.)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Ам.селитра!$B$4:$B$40</c:f>
              <c:numCache>
                <c:formatCode>mmm\-yy</c:formatCode>
                <c:ptCount val="37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</c:numCache>
            </c:numRef>
          </c:cat>
          <c:val>
            <c:numRef>
              <c:f>Ам.селитра!$C$4:$C$40</c:f>
              <c:numCache>
                <c:formatCode>_-* #\ ##0\ _₽_-;\-* #\ ##0\ _₽_-;_-* \-??\ _₽_-;_-@_-</c:formatCode>
                <c:ptCount val="37"/>
                <c:pt idx="0">
                  <c:v>15800</c:v>
                </c:pt>
                <c:pt idx="1">
                  <c:v>15500</c:v>
                </c:pt>
                <c:pt idx="2">
                  <c:v>14600</c:v>
                </c:pt>
                <c:pt idx="3">
                  <c:v>13300</c:v>
                </c:pt>
                <c:pt idx="4">
                  <c:v>12300</c:v>
                </c:pt>
                <c:pt idx="5">
                  <c:v>11000</c:v>
                </c:pt>
                <c:pt idx="6">
                  <c:v>10100</c:v>
                </c:pt>
                <c:pt idx="7">
                  <c:v>10300</c:v>
                </c:pt>
                <c:pt idx="8">
                  <c:v>11000</c:v>
                </c:pt>
                <c:pt idx="9">
                  <c:v>11300</c:v>
                </c:pt>
                <c:pt idx="10">
                  <c:v>12600</c:v>
                </c:pt>
                <c:pt idx="11">
                  <c:v>13300</c:v>
                </c:pt>
                <c:pt idx="12">
                  <c:v>13300</c:v>
                </c:pt>
                <c:pt idx="13">
                  <c:v>13700</c:v>
                </c:pt>
                <c:pt idx="14">
                  <c:v>13500</c:v>
                </c:pt>
                <c:pt idx="15">
                  <c:v>12800</c:v>
                </c:pt>
                <c:pt idx="16">
                  <c:v>11000</c:v>
                </c:pt>
                <c:pt idx="17">
                  <c:v>10500</c:v>
                </c:pt>
                <c:pt idx="18">
                  <c:v>11000</c:v>
                </c:pt>
                <c:pt idx="19">
                  <c:v>12000</c:v>
                </c:pt>
                <c:pt idx="20">
                  <c:v>13500</c:v>
                </c:pt>
                <c:pt idx="21">
                  <c:v>14400</c:v>
                </c:pt>
                <c:pt idx="22">
                  <c:v>14300</c:v>
                </c:pt>
                <c:pt idx="23">
                  <c:v>14000</c:v>
                </c:pt>
                <c:pt idx="24">
                  <c:v>13000</c:v>
                </c:pt>
                <c:pt idx="25">
                  <c:v>12900</c:v>
                </c:pt>
                <c:pt idx="26">
                  <c:v>12900</c:v>
                </c:pt>
                <c:pt idx="27">
                  <c:v>12900</c:v>
                </c:pt>
                <c:pt idx="28">
                  <c:v>11600</c:v>
                </c:pt>
                <c:pt idx="29">
                  <c:v>11300</c:v>
                </c:pt>
                <c:pt idx="30">
                  <c:v>14000</c:v>
                </c:pt>
                <c:pt idx="31">
                  <c:v>15200</c:v>
                </c:pt>
                <c:pt idx="32">
                  <c:v>15500</c:v>
                </c:pt>
                <c:pt idx="33">
                  <c:v>14500</c:v>
                </c:pt>
                <c:pt idx="34">
                  <c:v>14200</c:v>
                </c:pt>
                <c:pt idx="35">
                  <c:v>14500</c:v>
                </c:pt>
                <c:pt idx="36">
                  <c:v>14900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383808"/>
        <c:axId val="63390080"/>
      </c:lineChart>
      <c:lineChart>
        <c:grouping val="standard"/>
        <c:varyColors val="0"/>
        <c:ser>
          <c:idx val="1"/>
          <c:order val="1"/>
          <c:tx>
            <c:strRef>
              <c:f>Ам.селитра!$D$3</c:f>
              <c:strCache>
                <c:ptCount val="1"/>
                <c:pt idx="0">
                  <c:v>Курс валюты, руб/$</c:v>
                </c:pt>
              </c:strCache>
            </c:strRef>
          </c:tx>
          <c:spPr>
            <a:ln w="1905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</c:marker>
          <c:cat>
            <c:numRef>
              <c:f>Ам.селитра!$B$4:$B$39</c:f>
              <c:numCache>
                <c:formatCode>mmm\-yy</c:formatCode>
                <c:ptCount val="36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</c:numCache>
            </c:numRef>
          </c:cat>
          <c:val>
            <c:numRef>
              <c:f>Ам.селитра!$D$4:$D$40</c:f>
              <c:numCache>
                <c:formatCode>_-* #\ ##0.00\ _₽_-;\-* #\ ##0.00\ _₽_-;_-* \-??\ _₽_-;_-@_-</c:formatCode>
                <c:ptCount val="37"/>
                <c:pt idx="0">
                  <c:v>77.934425000000005</c:v>
                </c:pt>
                <c:pt idx="1">
                  <c:v>77.328494736842103</c:v>
                </c:pt>
                <c:pt idx="2">
                  <c:v>70.418319047619093</c:v>
                </c:pt>
                <c:pt idx="3">
                  <c:v>66.682636363636405</c:v>
                </c:pt>
                <c:pt idx="4">
                  <c:v>65.838655555555604</c:v>
                </c:pt>
                <c:pt idx="5">
                  <c:v>65.219266666666698</c:v>
                </c:pt>
                <c:pt idx="6">
                  <c:v>64.337968181818198</c:v>
                </c:pt>
                <c:pt idx="7">
                  <c:v>64.936527272727304</c:v>
                </c:pt>
                <c:pt idx="8">
                  <c:v>64.557204545454596</c:v>
                </c:pt>
                <c:pt idx="9">
                  <c:v>62.620004761904802</c:v>
                </c:pt>
                <c:pt idx="10">
                  <c:v>64.313738095238094</c:v>
                </c:pt>
                <c:pt idx="11">
                  <c:v>62.091291304347799</c:v>
                </c:pt>
                <c:pt idx="12">
                  <c:v>59.629856250000003</c:v>
                </c:pt>
                <c:pt idx="13">
                  <c:v>58.539361111111099</c:v>
                </c:pt>
                <c:pt idx="14">
                  <c:v>58.006631818181802</c:v>
                </c:pt>
                <c:pt idx="15">
                  <c:v>56.435614285714301</c:v>
                </c:pt>
                <c:pt idx="16">
                  <c:v>56.950068421052698</c:v>
                </c:pt>
                <c:pt idx="17">
                  <c:v>57.893176190476197</c:v>
                </c:pt>
                <c:pt idx="18">
                  <c:v>59.692676190476199</c:v>
                </c:pt>
                <c:pt idx="19">
                  <c:v>59.612726086956499</c:v>
                </c:pt>
                <c:pt idx="20">
                  <c:v>57.744690909090899</c:v>
                </c:pt>
                <c:pt idx="21">
                  <c:v>57.698052380952397</c:v>
                </c:pt>
                <c:pt idx="22">
                  <c:v>58.926552380952401</c:v>
                </c:pt>
                <c:pt idx="23">
                  <c:v>58.573854545454601</c:v>
                </c:pt>
                <c:pt idx="24">
                  <c:v>56.498100000000001</c:v>
                </c:pt>
                <c:pt idx="25">
                  <c:v>56.806705263157902</c:v>
                </c:pt>
                <c:pt idx="26">
                  <c:v>57.063604761904799</c:v>
                </c:pt>
                <c:pt idx="27">
                  <c:v>60.769890476190497</c:v>
                </c:pt>
                <c:pt idx="28">
                  <c:v>62.230899999999998</c:v>
                </c:pt>
                <c:pt idx="29">
                  <c:v>62.768504761904801</c:v>
                </c:pt>
                <c:pt idx="30">
                  <c:v>62.861947619047598</c:v>
                </c:pt>
                <c:pt idx="31">
                  <c:v>66.076408695652205</c:v>
                </c:pt>
                <c:pt idx="32">
                  <c:v>66.34</c:v>
                </c:pt>
                <c:pt idx="33">
                  <c:v>65.854527272727296</c:v>
                </c:pt>
                <c:pt idx="34">
                  <c:v>66.355680952380993</c:v>
                </c:pt>
                <c:pt idx="35">
                  <c:v>66.510172727272703</c:v>
                </c:pt>
                <c:pt idx="36">
                  <c:v>66.510000000000005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393152"/>
        <c:axId val="63391616"/>
      </c:lineChart>
      <c:dateAx>
        <c:axId val="633838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390080"/>
        <c:crosses val="autoZero"/>
        <c:auto val="1"/>
        <c:lblOffset val="100"/>
        <c:baseTimeUnit val="months"/>
      </c:dateAx>
      <c:valAx>
        <c:axId val="63390080"/>
        <c:scaling>
          <c:orientation val="minMax"/>
          <c:max val="17000"/>
          <c:min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₽_-;\-* #\ ##0\ _₽_-;_-* \-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383808"/>
        <c:crosses val="autoZero"/>
        <c:crossBetween val="between"/>
      </c:valAx>
      <c:valAx>
        <c:axId val="63391616"/>
        <c:scaling>
          <c:orientation val="minMax"/>
          <c:min val="50"/>
        </c:scaling>
        <c:delete val="0"/>
        <c:axPos val="r"/>
        <c:numFmt formatCode="_-* #\ ##0.00\ _₽_-;\-* #\ ##0.00\ _₽_-;_-* \-??\ _₽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393152"/>
        <c:crosses val="max"/>
        <c:crossBetween val="between"/>
      </c:valAx>
      <c:dateAx>
        <c:axId val="6339315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63391616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7850104702095982E-2"/>
          <c:y val="2.8527743792407877E-2"/>
          <c:w val="0.8553970909974955"/>
          <c:h val="0.260316785245241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2260957230267619E-2"/>
          <c:y val="8.6170339083676828E-2"/>
          <c:w val="0.93824383060963212"/>
          <c:h val="0.72819364578562584"/>
        </c:manualLayout>
      </c:layout>
      <c:lineChart>
        <c:grouping val="standard"/>
        <c:varyColors val="0"/>
        <c:ser>
          <c:idx val="0"/>
          <c:order val="0"/>
          <c:tx>
            <c:strRef>
              <c:f>Ам.селитра!$C$3</c:f>
              <c:strCache>
                <c:ptCount val="1"/>
                <c:pt idx="0">
                  <c:v>Цена рынка, руб/тн 
(с НДС, базис поставки СРТ-ж/д ст. Липецкой обл.)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Ам.селитра!$B$4:$B$40</c:f>
              <c:numCache>
                <c:formatCode>mmm\-yy</c:formatCode>
                <c:ptCount val="37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</c:numCache>
            </c:numRef>
          </c:cat>
          <c:val>
            <c:numRef>
              <c:f>Ам.селитра!$C$4:$C$40</c:f>
              <c:numCache>
                <c:formatCode>_-* #\ ##0\ _₽_-;\-* #\ ##0\ _₽_-;_-* \-??\ _₽_-;_-@_-</c:formatCode>
                <c:ptCount val="37"/>
                <c:pt idx="0">
                  <c:v>15800</c:v>
                </c:pt>
                <c:pt idx="1">
                  <c:v>15500</c:v>
                </c:pt>
                <c:pt idx="2">
                  <c:v>14600</c:v>
                </c:pt>
                <c:pt idx="3">
                  <c:v>13300</c:v>
                </c:pt>
                <c:pt idx="4">
                  <c:v>12300</c:v>
                </c:pt>
                <c:pt idx="5">
                  <c:v>11000</c:v>
                </c:pt>
                <c:pt idx="6">
                  <c:v>10100</c:v>
                </c:pt>
                <c:pt idx="7">
                  <c:v>10300</c:v>
                </c:pt>
                <c:pt idx="8">
                  <c:v>11000</c:v>
                </c:pt>
                <c:pt idx="9">
                  <c:v>11300</c:v>
                </c:pt>
                <c:pt idx="10">
                  <c:v>12600</c:v>
                </c:pt>
                <c:pt idx="11">
                  <c:v>13300</c:v>
                </c:pt>
                <c:pt idx="12">
                  <c:v>13300</c:v>
                </c:pt>
                <c:pt idx="13">
                  <c:v>13700</c:v>
                </c:pt>
                <c:pt idx="14">
                  <c:v>13500</c:v>
                </c:pt>
                <c:pt idx="15">
                  <c:v>12800</c:v>
                </c:pt>
                <c:pt idx="16">
                  <c:v>11000</c:v>
                </c:pt>
                <c:pt idx="17">
                  <c:v>10500</c:v>
                </c:pt>
                <c:pt idx="18">
                  <c:v>11000</c:v>
                </c:pt>
                <c:pt idx="19">
                  <c:v>12000</c:v>
                </c:pt>
                <c:pt idx="20">
                  <c:v>13500</c:v>
                </c:pt>
                <c:pt idx="21">
                  <c:v>14400</c:v>
                </c:pt>
                <c:pt idx="22">
                  <c:v>14300</c:v>
                </c:pt>
                <c:pt idx="23">
                  <c:v>14000</c:v>
                </c:pt>
                <c:pt idx="24">
                  <c:v>13000</c:v>
                </c:pt>
                <c:pt idx="25">
                  <c:v>12900</c:v>
                </c:pt>
                <c:pt idx="26">
                  <c:v>12900</c:v>
                </c:pt>
                <c:pt idx="27">
                  <c:v>12900</c:v>
                </c:pt>
                <c:pt idx="28">
                  <c:v>11600</c:v>
                </c:pt>
                <c:pt idx="29">
                  <c:v>11300</c:v>
                </c:pt>
                <c:pt idx="30">
                  <c:v>14000</c:v>
                </c:pt>
                <c:pt idx="31">
                  <c:v>15200</c:v>
                </c:pt>
                <c:pt idx="32">
                  <c:v>15500</c:v>
                </c:pt>
                <c:pt idx="33">
                  <c:v>14500</c:v>
                </c:pt>
                <c:pt idx="34">
                  <c:v>14200</c:v>
                </c:pt>
                <c:pt idx="35">
                  <c:v>14500</c:v>
                </c:pt>
                <c:pt idx="36">
                  <c:v>14900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66400"/>
        <c:axId val="64568320"/>
      </c:lineChart>
      <c:lineChart>
        <c:grouping val="standard"/>
        <c:varyColors val="0"/>
        <c:ser>
          <c:idx val="1"/>
          <c:order val="1"/>
          <c:tx>
            <c:strRef>
              <c:f>Ам.селитра!$E$3</c:f>
              <c:strCache>
                <c:ptCount val="1"/>
                <c:pt idx="0">
                  <c:v>Цена экспорта, $/тн
(без НДС, базис поставки FOB-морской порт)</c:v>
                </c:pt>
              </c:strCache>
            </c:strRef>
          </c:tx>
          <c:spPr>
            <a:ln w="1905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</c:marker>
          <c:cat>
            <c:numRef>
              <c:f>Ам.селитра!$B$4:$B$39</c:f>
              <c:numCache>
                <c:formatCode>mmm\-yy</c:formatCode>
                <c:ptCount val="36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</c:numCache>
            </c:numRef>
          </c:cat>
          <c:val>
            <c:numRef>
              <c:f>Ам.селитра!$E$4:$E$40</c:f>
              <c:numCache>
                <c:formatCode>#,##0.00</c:formatCode>
                <c:ptCount val="37"/>
                <c:pt idx="0">
                  <c:v>185</c:v>
                </c:pt>
                <c:pt idx="1">
                  <c:v>183</c:v>
                </c:pt>
                <c:pt idx="2">
                  <c:v>179</c:v>
                </c:pt>
                <c:pt idx="3">
                  <c:v>173</c:v>
                </c:pt>
                <c:pt idx="4">
                  <c:v>160</c:v>
                </c:pt>
                <c:pt idx="5">
                  <c:v>145</c:v>
                </c:pt>
                <c:pt idx="6">
                  <c:v>135</c:v>
                </c:pt>
                <c:pt idx="7">
                  <c:v>138</c:v>
                </c:pt>
                <c:pt idx="8">
                  <c:v>147</c:v>
                </c:pt>
                <c:pt idx="9">
                  <c:v>156</c:v>
                </c:pt>
                <c:pt idx="10">
                  <c:v>172</c:v>
                </c:pt>
                <c:pt idx="11">
                  <c:v>185</c:v>
                </c:pt>
                <c:pt idx="12">
                  <c:v>190</c:v>
                </c:pt>
                <c:pt idx="13">
                  <c:v>202</c:v>
                </c:pt>
                <c:pt idx="14">
                  <c:v>198</c:v>
                </c:pt>
                <c:pt idx="15">
                  <c:v>187</c:v>
                </c:pt>
                <c:pt idx="16">
                  <c:v>160</c:v>
                </c:pt>
                <c:pt idx="17">
                  <c:v>158</c:v>
                </c:pt>
                <c:pt idx="18">
                  <c:v>160</c:v>
                </c:pt>
                <c:pt idx="19">
                  <c:v>172</c:v>
                </c:pt>
                <c:pt idx="20">
                  <c:v>202</c:v>
                </c:pt>
                <c:pt idx="21">
                  <c:v>215</c:v>
                </c:pt>
                <c:pt idx="22">
                  <c:v>210</c:v>
                </c:pt>
                <c:pt idx="23">
                  <c:v>205</c:v>
                </c:pt>
                <c:pt idx="24">
                  <c:v>195</c:v>
                </c:pt>
                <c:pt idx="25">
                  <c:v>190</c:v>
                </c:pt>
                <c:pt idx="26">
                  <c:v>190</c:v>
                </c:pt>
                <c:pt idx="27">
                  <c:v>186</c:v>
                </c:pt>
                <c:pt idx="28">
                  <c:v>163</c:v>
                </c:pt>
                <c:pt idx="29">
                  <c:v>160</c:v>
                </c:pt>
                <c:pt idx="30">
                  <c:v>195</c:v>
                </c:pt>
                <c:pt idx="31">
                  <c:v>205</c:v>
                </c:pt>
                <c:pt idx="32">
                  <c:v>210</c:v>
                </c:pt>
                <c:pt idx="33">
                  <c:v>195</c:v>
                </c:pt>
                <c:pt idx="34">
                  <c:v>190</c:v>
                </c:pt>
                <c:pt idx="35">
                  <c:v>180</c:v>
                </c:pt>
                <c:pt idx="36">
                  <c:v>177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79840"/>
        <c:axId val="64578304"/>
      </c:lineChart>
      <c:dateAx>
        <c:axId val="645664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568320"/>
        <c:crosses val="autoZero"/>
        <c:auto val="1"/>
        <c:lblOffset val="100"/>
        <c:baseTimeUnit val="months"/>
      </c:dateAx>
      <c:valAx>
        <c:axId val="64568320"/>
        <c:scaling>
          <c:orientation val="minMax"/>
          <c:max val="17000"/>
          <c:min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₽_-;\-* #\ ##0\ _₽_-;_-* \-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566400"/>
        <c:crosses val="autoZero"/>
        <c:crossBetween val="between"/>
      </c:valAx>
      <c:valAx>
        <c:axId val="64578304"/>
        <c:scaling>
          <c:orientation val="minMax"/>
          <c:max val="280"/>
          <c:min val="100"/>
        </c:scaling>
        <c:delete val="0"/>
        <c:axPos val="r"/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579840"/>
        <c:crosses val="max"/>
        <c:crossBetween val="between"/>
      </c:valAx>
      <c:dateAx>
        <c:axId val="6457984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64578304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3488059817834452E-2"/>
          <c:y val="2.8527743792407877E-2"/>
          <c:w val="0.870216794057044"/>
          <c:h val="0.199667874712848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2260957230267619E-2"/>
          <c:y val="8.6170339083676828E-2"/>
          <c:w val="0.93824383060963212"/>
          <c:h val="0.72819364578562584"/>
        </c:manualLayout>
      </c:layout>
      <c:lineChart>
        <c:grouping val="standard"/>
        <c:varyColors val="0"/>
        <c:ser>
          <c:idx val="0"/>
          <c:order val="0"/>
          <c:tx>
            <c:strRef>
              <c:f>Ам.селитра!$F$3</c:f>
              <c:strCache>
                <c:ptCount val="1"/>
                <c:pt idx="0">
                  <c:v>Расчёт цены по паритету, руб/тн 
(с НДС, базис поставки СРТ-ж/д ст. Липецкой обл.)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</c:spPr>
          </c:marker>
          <c:cat>
            <c:numRef>
              <c:f>Ам.селитра!$B$4:$B$40</c:f>
              <c:numCache>
                <c:formatCode>mmm\-yy</c:formatCode>
                <c:ptCount val="37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</c:numCache>
            </c:numRef>
          </c:cat>
          <c:val>
            <c:numRef>
              <c:f>Ам.селитра!$F$4:$F$40</c:f>
              <c:numCache>
                <c:formatCode>_-* #\ ##0\ _₽_-;\-* #\ ##0\ _₽_-;_-* "-"??\ _₽_-;_-@_-</c:formatCode>
                <c:ptCount val="37"/>
                <c:pt idx="0">
                  <c:v>15864.654874499998</c:v>
                </c:pt>
                <c:pt idx="1">
                  <c:v>15579.914954315789</c:v>
                </c:pt>
                <c:pt idx="2">
                  <c:v>14097.825457238101</c:v>
                </c:pt>
                <c:pt idx="3">
                  <c:v>13021.801929090914</c:v>
                </c:pt>
                <c:pt idx="4">
                  <c:v>11881.374399555561</c:v>
                </c:pt>
                <c:pt idx="5">
                  <c:v>10640.749670666672</c:v>
                </c:pt>
                <c:pt idx="6">
                  <c:v>9774.4486282727285</c:v>
                </c:pt>
                <c:pt idx="7">
                  <c:v>10070.009809454548</c:v>
                </c:pt>
                <c:pt idx="8">
                  <c:v>10712.637643181824</c:v>
                </c:pt>
                <c:pt idx="9">
                  <c:v>11137.643040571435</c:v>
                </c:pt>
                <c:pt idx="10">
                  <c:v>12579.727423809523</c:v>
                </c:pt>
                <c:pt idx="11">
                  <c:v>13191.284494695647</c:v>
                </c:pt>
                <c:pt idx="12">
                  <c:v>13127.758095499999</c:v>
                </c:pt>
                <c:pt idx="13">
                  <c:v>13766.231377777773</c:v>
                </c:pt>
                <c:pt idx="14">
                  <c:v>13391.860785090907</c:v>
                </c:pt>
                <c:pt idx="15">
                  <c:v>12370.133604285718</c:v>
                </c:pt>
                <c:pt idx="16">
                  <c:v>10643.727526947376</c:v>
                </c:pt>
                <c:pt idx="17">
                  <c:v>10638.417956952382</c:v>
                </c:pt>
                <c:pt idx="18">
                  <c:v>11025.608232761906</c:v>
                </c:pt>
                <c:pt idx="19">
                  <c:v>11858.592181739128</c:v>
                </c:pt>
                <c:pt idx="20">
                  <c:v>13616.197643636362</c:v>
                </c:pt>
                <c:pt idx="21">
                  <c:v>14492.48041304762</c:v>
                </c:pt>
                <c:pt idx="22">
                  <c:v>14395.599744000003</c:v>
                </c:pt>
                <c:pt idx="23">
                  <c:v>13980.095183272737</c:v>
                </c:pt>
                <c:pt idx="24">
                  <c:v>12914.166974</c:v>
                </c:pt>
                <c:pt idx="25">
                  <c:v>12634.723007157896</c:v>
                </c:pt>
                <c:pt idx="26">
                  <c:v>12679.587935619054</c:v>
                </c:pt>
                <c:pt idx="27">
                  <c:v>13040.019789714288</c:v>
                </c:pt>
                <c:pt idx="28">
                  <c:v>11599.327901999999</c:v>
                </c:pt>
                <c:pt idx="29">
                  <c:v>11453.886603047622</c:v>
                </c:pt>
                <c:pt idx="30">
                  <c:v>14063.096023142854</c:v>
                </c:pt>
                <c:pt idx="31">
                  <c:v>15423.136448521744</c:v>
                </c:pt>
                <c:pt idx="32">
                  <c:v>15865.241599999999</c:v>
                </c:pt>
                <c:pt idx="33">
                  <c:v>14603.376353818185</c:v>
                </c:pt>
                <c:pt idx="34">
                  <c:v>14302.356121523817</c:v>
                </c:pt>
                <c:pt idx="35">
                  <c:v>13544.516526909087</c:v>
                </c:pt>
                <c:pt idx="36">
                  <c:v>13534.62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443328"/>
        <c:axId val="63444864"/>
      </c:lineChart>
      <c:lineChart>
        <c:grouping val="standard"/>
        <c:varyColors val="0"/>
        <c:ser>
          <c:idx val="1"/>
          <c:order val="1"/>
          <c:tx>
            <c:strRef>
              <c:f>Ам.селитра!$E$3</c:f>
              <c:strCache>
                <c:ptCount val="1"/>
                <c:pt idx="0">
                  <c:v>Цена экспорта, $/тн
(без НДС, базис поставки FOB-морской порт)</c:v>
                </c:pt>
              </c:strCache>
            </c:strRef>
          </c:tx>
          <c:spPr>
            <a:ln w="1905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</c:marker>
          <c:cat>
            <c:numRef>
              <c:f>Ам.селитра!$B$4:$B$39</c:f>
              <c:numCache>
                <c:formatCode>mmm\-yy</c:formatCode>
                <c:ptCount val="36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</c:numCache>
            </c:numRef>
          </c:cat>
          <c:val>
            <c:numRef>
              <c:f>Ам.селитра!$E$4:$E$40</c:f>
              <c:numCache>
                <c:formatCode>#,##0.00</c:formatCode>
                <c:ptCount val="37"/>
                <c:pt idx="0">
                  <c:v>185</c:v>
                </c:pt>
                <c:pt idx="1">
                  <c:v>183</c:v>
                </c:pt>
                <c:pt idx="2">
                  <c:v>179</c:v>
                </c:pt>
                <c:pt idx="3">
                  <c:v>173</c:v>
                </c:pt>
                <c:pt idx="4">
                  <c:v>160</c:v>
                </c:pt>
                <c:pt idx="5">
                  <c:v>145</c:v>
                </c:pt>
                <c:pt idx="6">
                  <c:v>135</c:v>
                </c:pt>
                <c:pt idx="7">
                  <c:v>138</c:v>
                </c:pt>
                <c:pt idx="8">
                  <c:v>147</c:v>
                </c:pt>
                <c:pt idx="9">
                  <c:v>156</c:v>
                </c:pt>
                <c:pt idx="10">
                  <c:v>172</c:v>
                </c:pt>
                <c:pt idx="11">
                  <c:v>185</c:v>
                </c:pt>
                <c:pt idx="12">
                  <c:v>190</c:v>
                </c:pt>
                <c:pt idx="13">
                  <c:v>202</c:v>
                </c:pt>
                <c:pt idx="14">
                  <c:v>198</c:v>
                </c:pt>
                <c:pt idx="15">
                  <c:v>187</c:v>
                </c:pt>
                <c:pt idx="16">
                  <c:v>160</c:v>
                </c:pt>
                <c:pt idx="17">
                  <c:v>158</c:v>
                </c:pt>
                <c:pt idx="18">
                  <c:v>160</c:v>
                </c:pt>
                <c:pt idx="19">
                  <c:v>172</c:v>
                </c:pt>
                <c:pt idx="20">
                  <c:v>202</c:v>
                </c:pt>
                <c:pt idx="21">
                  <c:v>215</c:v>
                </c:pt>
                <c:pt idx="22">
                  <c:v>210</c:v>
                </c:pt>
                <c:pt idx="23">
                  <c:v>205</c:v>
                </c:pt>
                <c:pt idx="24">
                  <c:v>195</c:v>
                </c:pt>
                <c:pt idx="25">
                  <c:v>190</c:v>
                </c:pt>
                <c:pt idx="26">
                  <c:v>190</c:v>
                </c:pt>
                <c:pt idx="27">
                  <c:v>186</c:v>
                </c:pt>
                <c:pt idx="28">
                  <c:v>163</c:v>
                </c:pt>
                <c:pt idx="29">
                  <c:v>160</c:v>
                </c:pt>
                <c:pt idx="30">
                  <c:v>195</c:v>
                </c:pt>
                <c:pt idx="31">
                  <c:v>205</c:v>
                </c:pt>
                <c:pt idx="32">
                  <c:v>210</c:v>
                </c:pt>
                <c:pt idx="33">
                  <c:v>195</c:v>
                </c:pt>
                <c:pt idx="34">
                  <c:v>190</c:v>
                </c:pt>
                <c:pt idx="35">
                  <c:v>180</c:v>
                </c:pt>
                <c:pt idx="36">
                  <c:v>177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452288"/>
        <c:axId val="63446400"/>
      </c:lineChart>
      <c:dateAx>
        <c:axId val="634433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444864"/>
        <c:crosses val="autoZero"/>
        <c:auto val="1"/>
        <c:lblOffset val="100"/>
        <c:baseTimeUnit val="months"/>
      </c:dateAx>
      <c:valAx>
        <c:axId val="63444864"/>
        <c:scaling>
          <c:orientation val="minMax"/>
          <c:max val="17000"/>
          <c:min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₽_-;\-* #\ 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443328"/>
        <c:crosses val="autoZero"/>
        <c:crossBetween val="between"/>
      </c:valAx>
      <c:valAx>
        <c:axId val="63446400"/>
        <c:scaling>
          <c:orientation val="minMax"/>
          <c:max val="280"/>
          <c:min val="100"/>
        </c:scaling>
        <c:delete val="0"/>
        <c:axPos val="r"/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452288"/>
        <c:crosses val="max"/>
        <c:crossBetween val="between"/>
      </c:valAx>
      <c:dateAx>
        <c:axId val="6345228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63446400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3837107923430184E-2"/>
          <c:y val="2.8527743792407877E-2"/>
          <c:w val="0.87174558723927231"/>
          <c:h val="0.260316785245241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ru-RU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0.75551</cdr:x>
      <cdr:y>0.07953</cdr:y>
    </cdr:from>
    <cdr:to>
      <cdr:x>0.91286</cdr:x>
      <cdr:y>0.77518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5005064" y="125363"/>
          <a:ext cx="1042396" cy="109660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6350">
          <a:solidFill>
            <a:srgbClr val="FF0000"/>
          </a:solidFill>
          <a:prstDash val="lg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0.63934</cdr:x>
      <cdr:y>0.18707</cdr:y>
    </cdr:from>
    <cdr:to>
      <cdr:x>0.81967</cdr:x>
      <cdr:y>0.44379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2808311" y="629681"/>
          <a:ext cx="792089" cy="86409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6350">
          <a:solidFill>
            <a:srgbClr val="FF0000"/>
          </a:solidFill>
          <a:prstDash val="lg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/>
        </a:p>
      </cdr:txBody>
    </cdr:sp>
  </cdr:relSizeAnchor>
  <cdr:relSizeAnchor xmlns:cdr="http://schemas.openxmlformats.org/drawingml/2006/chartDrawing">
    <cdr:from>
      <cdr:x>0.5082</cdr:x>
      <cdr:y>0.18707</cdr:y>
    </cdr:from>
    <cdr:to>
      <cdr:x>0.63934</cdr:x>
      <cdr:y>0.44379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2232247" y="629676"/>
          <a:ext cx="576065" cy="86410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6350">
          <a:solidFill>
            <a:srgbClr val="0066FF"/>
          </a:solidFill>
          <a:prstDash val="lg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0.19047</cdr:x>
      <cdr:y>0.22343</cdr:y>
    </cdr:from>
    <cdr:to>
      <cdr:x>0.36508</cdr:x>
      <cdr:y>0.52543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864088" y="745848"/>
          <a:ext cx="792088" cy="100811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6350">
          <a:solidFill>
            <a:srgbClr val="FF0000"/>
          </a:solidFill>
          <a:prstDash val="lg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0.36508</cdr:x>
      <cdr:y>0.32542</cdr:y>
    </cdr:from>
    <cdr:to>
      <cdr:x>0.52381</cdr:x>
      <cdr:y>0.61172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1656176" y="1086302"/>
          <a:ext cx="720080" cy="95568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6350">
          <a:solidFill>
            <a:srgbClr val="0066FF"/>
          </a:solidFill>
          <a:prstDash val="lg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0.86563</cdr:x>
      <cdr:y>0.16797</cdr:y>
    </cdr:from>
    <cdr:to>
      <cdr:x>0.93602</cdr:x>
      <cdr:y>0.52116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707128" y="239686"/>
          <a:ext cx="382768" cy="50399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ysClr val="windowText" lastClr="000000"/>
          </a:solidFill>
          <a:prstDash val="sysDash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ru-R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0.87449</cdr:x>
      <cdr:y>0.19505</cdr:y>
    </cdr:from>
    <cdr:to>
      <cdr:x>0.94486</cdr:x>
      <cdr:y>0.54824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756746" y="278329"/>
          <a:ext cx="382768" cy="50399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ysClr val="windowText" lastClr="000000"/>
          </a:solidFill>
          <a:prstDash val="sysDash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ru-RU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0.87779</cdr:x>
      <cdr:y>0.23629</cdr:y>
    </cdr:from>
    <cdr:to>
      <cdr:x>0.94818</cdr:x>
      <cdr:y>0.58948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773272" y="337187"/>
          <a:ext cx="382768" cy="50399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ysClr val="windowText" lastClr="000000"/>
          </a:solidFill>
          <a:prstDash val="sysDash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ru-RU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8211" y="0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A2A8BB6B-F767-4DE7-9061-369999FE303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94928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8211" y="9494928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366DA4C1-101B-4BC4-ADE5-715A6FD5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4247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8211" y="0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84F14DD9-339D-4527-8DA1-6C4AE834550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9300"/>
            <a:ext cx="50006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6436" y="4748333"/>
            <a:ext cx="5491480" cy="4498419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94928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8211" y="9494928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9DF42112-1544-4618-8376-C524AEBBF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4660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42112-1544-4618-8376-C524AEBBF760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9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42112-1544-4618-8376-C524AEBBF76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6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42112-1544-4618-8376-C524AEBBF76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42112-1544-4618-8376-C524AEBBF76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6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42112-1544-4618-8376-C524AEBBF76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28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42112-1544-4618-8376-C524AEBBF76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6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42112-1544-4618-8376-C524AEBBF76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61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42112-1544-4618-8376-C524AEBBF76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06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0BE9-115E-418B-8553-65839E4C9F08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7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75AA-E39E-41FC-B74C-0585C76D38D6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91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872-0242-4894-AF51-B54213C0BB53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05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5AFF-7060-4D01-8A0E-11EA9599B32A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06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C060-C96A-4CE2-8100-F489F3221751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57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6AAA-5603-46E8-9940-5A8E858179F9}" type="datetime1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5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6E39-0DC0-45F5-B9B7-D7775EB5FDBC}" type="datetime1">
              <a:rPr lang="ru-RU" smtClean="0"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17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0524-6E08-45C2-B032-D99C3A1B67F6}" type="datetime1">
              <a:rPr lang="ru-RU" smtClean="0"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34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0CA3-75F4-4A18-9D09-3D3B4834D5A4}" type="datetime1">
              <a:rPr lang="ru-RU" smtClean="0"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17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A29C-69B4-468C-819F-3A862F98D799}" type="datetime1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01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E132-2B4F-496E-A384-E50E34FC2055}" type="datetime1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7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02F4-B89C-4204-9878-545C7695DF61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www.dairyclub.ru  Коммерческая тайна НП «ВЕМА», г. Липецк ул. Металлургов вл. 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69E3-50FB-42B7-ACD8-B627797F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06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559191" y="3474823"/>
            <a:ext cx="8117265" cy="117831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Ситуация с ценообразованием на рынке аммиачной селитры</a:t>
            </a:r>
            <a:endParaRPr lang="ru-RU" sz="36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2772" y="6289575"/>
            <a:ext cx="1638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 февраля 2019 г. </a:t>
            </a:r>
            <a:endParaRPr lang="ru-RU" sz="1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0136" y="6597352"/>
            <a:ext cx="84259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764" y="860472"/>
            <a:ext cx="533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20999993" rev="0"/>
            </a:camera>
            <a:lightRig rig="threePt" dir="t"/>
          </a:scene3d>
        </p:spPr>
      </p:pic>
      <p:pic>
        <p:nvPicPr>
          <p:cNvPr id="8" name="Рисунок 7" descr="logo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504" y="860472"/>
            <a:ext cx="1260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0" y="116632"/>
            <a:ext cx="9144000" cy="6319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0" name="Picture 2" descr="http://komanda48.ru/up/image/lo/gerb3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979" y="836712"/>
            <a:ext cx="960041" cy="118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upload.wikimedia.org/wikipedia/commons/b/bd/Emblem_of_Federal_Antimonopoly_Servic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927" y="875094"/>
            <a:ext cx="1120929" cy="130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upload.wikimedia.org/wikipedia/commons/b/b6/%D0%A1%D0%BF%D0%B1%D0%BC%D1%82%D1%81%D0%B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833" y="935517"/>
            <a:ext cx="1237817" cy="110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01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861416" y="6610510"/>
            <a:ext cx="286788" cy="249385"/>
          </a:xfrm>
        </p:spPr>
        <p:txBody>
          <a:bodyPr/>
          <a:lstStyle/>
          <a:p>
            <a:fld id="{20AB69E3-50FB-42B7-ACD8-B627797F0271}" type="slidenum">
              <a:rPr lang="ru-RU" sz="1800" b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</a:t>
            </a:fld>
            <a:endParaRPr lang="ru-RU" sz="1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0136" y="6597352"/>
            <a:ext cx="84259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116632"/>
            <a:ext cx="9144000" cy="6319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Примерный расчёт цены селитры аммиачной с доставкой в Липецкую область (CPT), исходя из экспортных цен (FOB)</a:t>
            </a:r>
            <a:endParaRPr lang="en-US" sz="23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68981"/>
              </p:ext>
            </p:extLst>
          </p:nvPr>
        </p:nvGraphicFramePr>
        <p:xfrm>
          <a:off x="370136" y="1388730"/>
          <a:ext cx="8425950" cy="3120390"/>
        </p:xfrm>
        <a:graphic>
          <a:graphicData uri="http://schemas.openxmlformats.org/drawingml/2006/table">
            <a:tbl>
              <a:tblPr/>
              <a:tblGrid>
                <a:gridCol w="3657777"/>
                <a:gridCol w="1828888"/>
                <a:gridCol w="1828888"/>
                <a:gridCol w="1110397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FOB порт, без НДС, насыпью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Цена, $/тн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Курс, руб/$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Цена, руб/тн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11 682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FOB порт, без НДС, насыпью, с учётом скидки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Размер скидки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Цена, руб/тн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11 682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FCA завод, без НДС, насыпью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Транспортные расходы до порта + перевалка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Цена, руб/тн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9 504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FCA завод, без НДС, в МКР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Фасовка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Цена, руб/тн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10 004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СРТ ж/д станция, без НДС, в МКР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Транспортные расходы до ст. назначения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Цена, руб/тн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11 504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СРТ ж/д станция, с НДС, в МКР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НДС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Цена, руб/тн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13 805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EXW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химбаза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с НДС, в МКР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Дистрибьюторские расходы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Цена, руб/тн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13 805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0136" y="1052736"/>
            <a:ext cx="1724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На 20.02.2019 г.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21686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421612"/>
              </p:ext>
            </p:extLst>
          </p:nvPr>
        </p:nvGraphicFramePr>
        <p:xfrm>
          <a:off x="2555776" y="5013176"/>
          <a:ext cx="6588224" cy="1597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861416" y="6610510"/>
            <a:ext cx="286788" cy="249385"/>
          </a:xfrm>
        </p:spPr>
        <p:txBody>
          <a:bodyPr/>
          <a:lstStyle/>
          <a:p>
            <a:fld id="{20AB69E3-50FB-42B7-ACD8-B627797F0271}" type="slidenum">
              <a:rPr lang="ru-RU" sz="1800" b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3</a:t>
            </a:fld>
            <a:endParaRPr lang="ru-RU" sz="1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0136" y="6669360"/>
            <a:ext cx="84259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382717"/>
              </p:ext>
            </p:extLst>
          </p:nvPr>
        </p:nvGraphicFramePr>
        <p:xfrm>
          <a:off x="2555776" y="2295525"/>
          <a:ext cx="6588224" cy="1576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16632"/>
            <a:ext cx="9144000" cy="6319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Сравнение динамики рыночных цен с динамикой расчётных цен на аммиачную селитру и аммофос в период янв.18-янв.19</a:t>
            </a:r>
            <a:endParaRPr lang="en-US" sz="23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842955"/>
              </p:ext>
            </p:extLst>
          </p:nvPr>
        </p:nvGraphicFramePr>
        <p:xfrm>
          <a:off x="61661" y="748613"/>
          <a:ext cx="8542793" cy="5861896"/>
        </p:xfrm>
        <a:graphic>
          <a:graphicData uri="http://schemas.openxmlformats.org/drawingml/2006/table">
            <a:tbl>
              <a:tblPr/>
              <a:tblGrid>
                <a:gridCol w="1235221"/>
                <a:gridCol w="1237690"/>
                <a:gridCol w="466914"/>
                <a:gridCol w="466914"/>
                <a:gridCol w="466914"/>
                <a:gridCol w="466914"/>
                <a:gridCol w="466914"/>
                <a:gridCol w="466914"/>
                <a:gridCol w="466914"/>
                <a:gridCol w="466914"/>
                <a:gridCol w="466914"/>
                <a:gridCol w="466914"/>
                <a:gridCol w="466914"/>
                <a:gridCol w="466914"/>
                <a:gridCol w="466914"/>
              </a:tblGrid>
              <a:tr h="196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 минеральных удобрений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 цены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 (СРТ-ж/д ст. Липецкой области),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 учётом НДС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янв.18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дек.18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янв.19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128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Селитра аммиачная (гранула)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средняя на внутреннем рынке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расчётная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  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разница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- 140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- 63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- 223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- 365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- 103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- 102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6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-1,1%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-1,4%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-2,3%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-0,7%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-0,7%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график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8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Аммофос 12:52 (гранула)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средняя на внутреннем рынке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000   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500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расчётная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086   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221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535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951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488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824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755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593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105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502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347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399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591   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разница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- 86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- 221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- 35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- 351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- 24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245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- 293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- 205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- 2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- 47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- 199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- 91  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-0,3%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-0,8%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-0,1%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-1,2%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-0,1%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-0,9%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-0,6%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-0,1%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-0,6%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-0,3%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график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1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861416" y="6610510"/>
            <a:ext cx="286788" cy="249385"/>
          </a:xfrm>
        </p:spPr>
        <p:txBody>
          <a:bodyPr/>
          <a:lstStyle/>
          <a:p>
            <a:fld id="{20AB69E3-50FB-42B7-ACD8-B627797F0271}" type="slidenum">
              <a:rPr lang="ru-RU" sz="1800" b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4</a:t>
            </a:fld>
            <a:endParaRPr lang="ru-RU" sz="1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0136" y="6597352"/>
            <a:ext cx="84259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116632"/>
            <a:ext cx="9144000" cy="6319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Факторы, влияющие на ценообразование аммиачной селитры на рынке (экспортный паритет)</a:t>
            </a:r>
            <a:endParaRPr lang="en-US" sz="23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046371"/>
              </p:ext>
            </p:extLst>
          </p:nvPr>
        </p:nvGraphicFramePr>
        <p:xfrm>
          <a:off x="107512" y="980728"/>
          <a:ext cx="8928983" cy="1060534"/>
        </p:xfrm>
        <a:graphic>
          <a:graphicData uri="http://schemas.openxmlformats.org/drawingml/2006/table">
            <a:tbl>
              <a:tblPr/>
              <a:tblGrid>
                <a:gridCol w="2376256"/>
                <a:gridCol w="439334"/>
                <a:gridCol w="470261"/>
                <a:gridCol w="470261"/>
                <a:gridCol w="470261"/>
                <a:gridCol w="470261"/>
                <a:gridCol w="470261"/>
                <a:gridCol w="470261"/>
                <a:gridCol w="470261"/>
                <a:gridCol w="470261"/>
                <a:gridCol w="470261"/>
                <a:gridCol w="470261"/>
                <a:gridCol w="470261"/>
                <a:gridCol w="470261"/>
                <a:gridCol w="470261"/>
              </a:tblGrid>
              <a:tr h="257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Параметр</a:t>
                      </a:r>
                    </a:p>
                  </a:txBody>
                  <a:tcPr marL="5511" marR="5511" marT="5511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Ед.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изм.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дек.18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янв.19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4616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 рубля к доллару</a:t>
                      </a:r>
                    </a:p>
                  </a:txBody>
                  <a:tcPr marL="5511" marR="5511" marT="5511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руб/$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56,50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56,81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57,06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60,77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62,23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62,77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62,86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66,08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66,34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65,85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66,36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66,51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66,51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6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 аммиачной селитры на экспорт</a:t>
                      </a:r>
                    </a:p>
                  </a:txBody>
                  <a:tcPr marL="5511" marR="5511" marT="5511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$/тн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195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186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163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160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195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205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195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177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8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 аммиачной селитры на внутреннем рынке</a:t>
                      </a:r>
                    </a:p>
                  </a:txBody>
                  <a:tcPr marL="5511" marR="5511" marT="5511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руб/тн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13 000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12 900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12 900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12 900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11 600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11 300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14 000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15 200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15 500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14 500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14 200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14 500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14 900   </a:t>
                      </a:r>
                    </a:p>
                  </a:txBody>
                  <a:tcPr marL="5511" marR="5511" marT="551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936280"/>
              </p:ext>
            </p:extLst>
          </p:nvPr>
        </p:nvGraphicFramePr>
        <p:xfrm>
          <a:off x="4644008" y="2079239"/>
          <a:ext cx="4392486" cy="336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022166"/>
              </p:ext>
            </p:extLst>
          </p:nvPr>
        </p:nvGraphicFramePr>
        <p:xfrm>
          <a:off x="107512" y="2107088"/>
          <a:ext cx="4536496" cy="3338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511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861416" y="6610510"/>
            <a:ext cx="286788" cy="249385"/>
          </a:xfrm>
        </p:spPr>
        <p:txBody>
          <a:bodyPr/>
          <a:lstStyle/>
          <a:p>
            <a:fld id="{20AB69E3-50FB-42B7-ACD8-B627797F0271}" type="slidenum">
              <a:rPr lang="ru-RU" sz="1800" b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5</a:t>
            </a:fld>
            <a:endParaRPr lang="ru-RU" sz="1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0136" y="6597352"/>
            <a:ext cx="84259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116632"/>
            <a:ext cx="9144000" cy="6319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Анализ логики ценообразования на аммиачную селитру</a:t>
            </a:r>
            <a:endParaRPr lang="en-US" sz="23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097635"/>
              </p:ext>
            </p:extLst>
          </p:nvPr>
        </p:nvGraphicFramePr>
        <p:xfrm>
          <a:off x="1" y="748618"/>
          <a:ext cx="3707902" cy="5848746"/>
        </p:xfrm>
        <a:graphic>
          <a:graphicData uri="http://schemas.openxmlformats.org/drawingml/2006/table">
            <a:tbl>
              <a:tblPr/>
              <a:tblGrid>
                <a:gridCol w="347794"/>
                <a:gridCol w="950260"/>
                <a:gridCol w="349693"/>
                <a:gridCol w="889439"/>
                <a:gridCol w="1170716"/>
              </a:tblGrid>
              <a:tr h="13331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Селитра аммиачная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2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 рынка,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тн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(с НДС, базис поставки СРТ-ж/д ст. Липецкой обл.)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 валюты,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/$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 экспорта, $/тн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(без НДС, базис поставки FOB-морской порт)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Расчёт цены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экспортному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паритету,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тн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(с НДС, базис поставки СРТ-ж/д ст. Липецкой обл.)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77,93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77,33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70,42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66,68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65,84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65,22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64,34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64,94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64,56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62,62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64,31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дек.16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62,09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59,63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58,54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58,01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56,44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56,95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57,89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59,69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59,61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57,74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57,70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58,93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дек.17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58,57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56,50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56,81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57,06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60,77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62,23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62,77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62,86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15 200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66,08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66,34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65,85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66,36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дек.18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14 500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66,51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1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янв.19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66,51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177,00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   </a:t>
                      </a:r>
                    </a:p>
                  </a:txBody>
                  <a:tcPr marL="3204" marR="3204" marT="3204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622597"/>
              </p:ext>
            </p:extLst>
          </p:nvPr>
        </p:nvGraphicFramePr>
        <p:xfrm>
          <a:off x="3705375" y="761787"/>
          <a:ext cx="5090711" cy="1659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269486"/>
              </p:ext>
            </p:extLst>
          </p:nvPr>
        </p:nvGraphicFramePr>
        <p:xfrm>
          <a:off x="3706190" y="3815368"/>
          <a:ext cx="5437809" cy="142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301607"/>
              </p:ext>
            </p:extLst>
          </p:nvPr>
        </p:nvGraphicFramePr>
        <p:xfrm>
          <a:off x="3707903" y="2434056"/>
          <a:ext cx="5439448" cy="142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685454"/>
              </p:ext>
            </p:extLst>
          </p:nvPr>
        </p:nvGraphicFramePr>
        <p:xfrm>
          <a:off x="3705376" y="5170350"/>
          <a:ext cx="5437809" cy="142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Овал 16"/>
          <p:cNvSpPr/>
          <p:nvPr/>
        </p:nvSpPr>
        <p:spPr>
          <a:xfrm>
            <a:off x="8423280" y="1079074"/>
            <a:ext cx="382768" cy="503999"/>
          </a:xfrm>
          <a:prstGeom prst="ellipse">
            <a:avLst/>
          </a:prstGeom>
          <a:noFill/>
          <a:ln w="28575">
            <a:solidFill>
              <a:sysClr val="windowText" lastClr="000000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22223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861416" y="6610510"/>
            <a:ext cx="286788" cy="249385"/>
          </a:xfrm>
        </p:spPr>
        <p:txBody>
          <a:bodyPr/>
          <a:lstStyle/>
          <a:p>
            <a:fld id="{20AB69E3-50FB-42B7-ACD8-B627797F0271}" type="slidenum">
              <a:rPr lang="ru-RU" sz="1800" b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6</a:t>
            </a:fld>
            <a:endParaRPr lang="ru-RU" sz="1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0136" y="6597352"/>
            <a:ext cx="84259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116632"/>
            <a:ext cx="9144000" cy="6319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Структура рынка аммиачной селитры</a:t>
            </a:r>
            <a:endParaRPr lang="en-US" sz="23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http://vestkhimprom.ru/images/posts/selitra/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8380"/>
            <a:ext cx="601216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0152" y="1991843"/>
            <a:ext cx="3203848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3600" b="1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Аммиачная селитра – </a:t>
            </a:r>
            <a:endParaRPr lang="ru-RU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экспортоориентированный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продукт!</a:t>
            </a:r>
          </a:p>
        </p:txBody>
      </p:sp>
      <p:pic>
        <p:nvPicPr>
          <p:cNvPr id="3076" name="Picture 4" descr="http://vestkhimprom.ru/images/posts/selitra/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5" y="4111326"/>
            <a:ext cx="6016986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5031173"/>
            <a:ext cx="3203847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3600" b="1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Сезонность закупки предприятиями АПК аммиачной селитры в РФ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861416" y="6610510"/>
            <a:ext cx="286788" cy="249385"/>
          </a:xfrm>
        </p:spPr>
        <p:txBody>
          <a:bodyPr/>
          <a:lstStyle/>
          <a:p>
            <a:fld id="{20AB69E3-50FB-42B7-ACD8-B627797F0271}" type="slidenum">
              <a:rPr lang="ru-RU" sz="1800" b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7</a:t>
            </a:fld>
            <a:endParaRPr lang="ru-RU" sz="1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0136" y="6597352"/>
            <a:ext cx="84259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116632"/>
            <a:ext cx="9144000" cy="6319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Факторы, влияющие на изменение цены, исходя из себестоимости – </a:t>
            </a:r>
          </a:p>
          <a:p>
            <a:pPr algn="ctr"/>
            <a:r>
              <a:rPr lang="ru-RU" sz="23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кв. 2019 г. </a:t>
            </a:r>
            <a:r>
              <a:rPr lang="en-US" sz="23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3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ru-RU" sz="23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кв. 2018 г.</a:t>
            </a:r>
            <a:endParaRPr lang="en-US" sz="23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117615"/>
              </p:ext>
            </p:extLst>
          </p:nvPr>
        </p:nvGraphicFramePr>
        <p:xfrm>
          <a:off x="179512" y="3212976"/>
          <a:ext cx="8784976" cy="1716456"/>
        </p:xfrm>
        <a:graphic>
          <a:graphicData uri="http://schemas.openxmlformats.org/drawingml/2006/table">
            <a:tbl>
              <a:tblPr/>
              <a:tblGrid>
                <a:gridCol w="2520280"/>
                <a:gridCol w="1800200"/>
                <a:gridCol w="1512168"/>
                <a:gridCol w="1512168"/>
                <a:gridCol w="1440160"/>
              </a:tblGrid>
              <a:tr h="1763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Факторы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влияния цены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внутреннем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рынке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Направленность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Величина изменения фактора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Вероятность изменения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Влияние на цену удобрений, 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76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Увеличение НДС с 18% до 20%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Увеличение переменных расходов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Увеличение постояннх расходов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 ж/д тарифов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 акцизов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дизтопливо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 $/руб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FOB-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порт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-11,33%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817" marR="8817" marT="881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3203848" y="4797152"/>
            <a:ext cx="144016" cy="112132"/>
          </a:xfrm>
          <a:prstGeom prst="down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3203848" y="4581128"/>
            <a:ext cx="144016" cy="112132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3203844" y="3624917"/>
            <a:ext cx="144016" cy="112132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0800000">
            <a:off x="3203844" y="3820923"/>
            <a:ext cx="144016" cy="112132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0800000">
            <a:off x="3203845" y="4005064"/>
            <a:ext cx="144016" cy="112132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3203846" y="4180964"/>
            <a:ext cx="144016" cy="112132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3203847" y="4396988"/>
            <a:ext cx="144016" cy="112132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83568" y="5373216"/>
            <a:ext cx="2452146" cy="738664"/>
          </a:xfrm>
          <a:prstGeom prst="rect">
            <a:avLst/>
          </a:prstGeom>
          <a:noFill/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ru-RU" sz="3000" b="1" dirty="0" smtClean="0"/>
              <a:t>14 400 </a:t>
            </a:r>
            <a:r>
              <a:rPr lang="ru-RU" sz="3000" b="1" dirty="0" err="1" smtClean="0"/>
              <a:t>руб</a:t>
            </a:r>
            <a:r>
              <a:rPr lang="ru-RU" sz="3000" b="1" dirty="0" smtClean="0"/>
              <a:t>/</a:t>
            </a:r>
            <a:r>
              <a:rPr lang="ru-RU" sz="3000" b="1" dirty="0" err="1" smtClean="0"/>
              <a:t>тн</a:t>
            </a:r>
            <a:endParaRPr lang="ru-RU" sz="3000" b="1" dirty="0" smtClean="0"/>
          </a:p>
          <a:p>
            <a:r>
              <a:rPr lang="ru-RU" sz="1200" b="1" dirty="0" smtClean="0"/>
              <a:t>(рыночная цена в 4 кв. 2018 г.)</a:t>
            </a:r>
            <a:endParaRPr lang="ru-RU" sz="1200" b="1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3275856" y="5488587"/>
            <a:ext cx="2578141" cy="43204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/>
                </a:solidFill>
              </a:rPr>
              <a:t>+4,5%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0152" y="5301208"/>
            <a:ext cx="2452146" cy="8002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ru-RU" sz="3000" b="1" dirty="0" smtClean="0"/>
              <a:t>1</a:t>
            </a:r>
            <a:r>
              <a:rPr lang="en-US" sz="3000" b="1" dirty="0" smtClean="0"/>
              <a:t>5</a:t>
            </a:r>
            <a:r>
              <a:rPr lang="ru-RU" sz="3000" b="1" dirty="0" smtClean="0"/>
              <a:t> </a:t>
            </a:r>
            <a:r>
              <a:rPr lang="en-US" sz="3000" b="1" dirty="0" smtClean="0"/>
              <a:t>05</a:t>
            </a:r>
            <a:r>
              <a:rPr lang="ru-RU" sz="3000" b="1" dirty="0" smtClean="0"/>
              <a:t>0 </a:t>
            </a:r>
            <a:r>
              <a:rPr lang="ru-RU" sz="3000" b="1" dirty="0" err="1" smtClean="0"/>
              <a:t>руб</a:t>
            </a:r>
            <a:r>
              <a:rPr lang="ru-RU" sz="3000" b="1" dirty="0" smtClean="0"/>
              <a:t>/</a:t>
            </a:r>
            <a:r>
              <a:rPr lang="ru-RU" sz="3000" b="1" dirty="0" err="1" smtClean="0"/>
              <a:t>тн</a:t>
            </a:r>
            <a:endParaRPr lang="ru-RU" sz="3000" b="1" dirty="0" smtClean="0"/>
          </a:p>
          <a:p>
            <a:r>
              <a:rPr lang="ru-RU" sz="1600" b="1" dirty="0" smtClean="0"/>
              <a:t>(</a:t>
            </a:r>
            <a:r>
              <a:rPr lang="ru-RU" sz="1200" b="1" dirty="0" smtClean="0"/>
              <a:t>прогноз цены на 1 кв. 2019 г.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347550"/>
              </p:ext>
            </p:extLst>
          </p:nvPr>
        </p:nvGraphicFramePr>
        <p:xfrm>
          <a:off x="179512" y="895350"/>
          <a:ext cx="8784976" cy="2228850"/>
        </p:xfrm>
        <a:graphic>
          <a:graphicData uri="http://schemas.openxmlformats.org/drawingml/2006/table">
            <a:tbl>
              <a:tblPr/>
              <a:tblGrid>
                <a:gridCol w="5544616"/>
                <a:gridCol w="324036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Статья себестоимости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в себестоимости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Переменные расходы, в т.ч.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Коммунальные услуги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Сырьё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Топливо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Постоянные расходы,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т.ч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Общепроизводственные 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Общехозяйственные 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4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861416" y="6610510"/>
            <a:ext cx="286788" cy="249385"/>
          </a:xfrm>
        </p:spPr>
        <p:txBody>
          <a:bodyPr/>
          <a:lstStyle/>
          <a:p>
            <a:fld id="{20AB69E3-50FB-42B7-ACD8-B627797F0271}" type="slidenum">
              <a:rPr lang="ru-RU" sz="1800" b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8</a:t>
            </a:fld>
            <a:endParaRPr lang="ru-RU" sz="1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0136" y="6597352"/>
            <a:ext cx="84259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116632"/>
            <a:ext cx="9144000" cy="6319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Предложения на аммиачную селитру на </a:t>
            </a:r>
            <a:r>
              <a:rPr lang="ru-RU" sz="2300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СПб</a:t>
            </a:r>
            <a:r>
              <a:rPr lang="ru-RU" sz="23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ru-RU" sz="2300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ТСБ</a:t>
            </a:r>
            <a:r>
              <a:rPr lang="ru-RU" sz="23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3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период </a:t>
            </a:r>
            <a:r>
              <a:rPr lang="ru-RU" sz="23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</a:p>
          <a:p>
            <a:pPr algn="ctr"/>
            <a:r>
              <a:rPr lang="ru-RU" sz="23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декабрь </a:t>
            </a:r>
            <a:r>
              <a:rPr lang="ru-RU" sz="23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 г. - февраль 2019 г.</a:t>
            </a:r>
            <a:endParaRPr lang="en-US" sz="23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63646"/>
              </p:ext>
            </p:extLst>
          </p:nvPr>
        </p:nvGraphicFramePr>
        <p:xfrm>
          <a:off x="72007" y="831284"/>
          <a:ext cx="8964489" cy="5899058"/>
        </p:xfrm>
        <a:graphic>
          <a:graphicData uri="http://schemas.openxmlformats.org/drawingml/2006/table">
            <a:tbl>
              <a:tblPr/>
              <a:tblGrid>
                <a:gridCol w="683569"/>
                <a:gridCol w="2808312"/>
                <a:gridCol w="1368152"/>
                <a:gridCol w="1152128"/>
                <a:gridCol w="648072"/>
                <a:gridCol w="864096"/>
                <a:gridCol w="1440160"/>
              </a:tblGrid>
              <a:tr h="127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 panose="020B0604020202020204" pitchFamily="34" charset="0"/>
                        </a:rPr>
                        <a:t>Дата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 panose="020B0604020202020204" pitchFamily="34" charset="0"/>
                        </a:rPr>
                        <a:t>Вид м.у.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 panose="020B0604020202020204" pitchFamily="34" charset="0"/>
                        </a:rPr>
                        <a:t>Базис поставки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 panose="020B0604020202020204" pitchFamily="34" charset="0"/>
                        </a:rPr>
                        <a:t>Цена предложения, руб/тн с НДС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 panose="020B0604020202020204" pitchFamily="34" charset="0"/>
                        </a:rPr>
                        <a:t>Ж/д тариф с НДС, руб/тн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 panose="020B0604020202020204" pitchFamily="34" charset="0"/>
                        </a:rPr>
                        <a:t>Цена на базисе СРТ-ж/д ст. Липецкой области, руб/тн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04.12.2018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16 588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12 100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14 578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11.12.2018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16 588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12 150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14 628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18.12.2018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16 588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12 550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15 028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17.01.2019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18.01.2019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21.01.2019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22.01.2019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12 800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15 320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23.01.2019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24.01.2019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16 740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25.01.2019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28.01.2019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29.01.2019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16 740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30.01.2019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31.01.2019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01.02.2019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04.02.2019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05.02.2019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06.02.2019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07.02.2019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08.02.2019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11.02.2019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12.02.2019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13.02.2019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14.02.2019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15.02.2019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18.02.2019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19.02.2019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(МКР, Биг-бег по 500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Новгород на Волхове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14 700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Акрон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1 920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16 620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Селитра аммиачная марки Б (МКР 1000 кг)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ст. Заячья Горка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12 900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 panose="020B0604020202020204" pitchFamily="34" charset="0"/>
                        </a:rPr>
                        <a:t>Уралхим</a:t>
                      </a:r>
                    </a:p>
                  </a:txBody>
                  <a:tcPr marL="3083" marR="3083" marT="3083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2 520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                     15 420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9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ема презентация">
      <a:dk1>
        <a:srgbClr val="000000"/>
      </a:dk1>
      <a:lt1>
        <a:srgbClr val="FEF79D"/>
      </a:lt1>
      <a:dk2>
        <a:srgbClr val="000000"/>
      </a:dk2>
      <a:lt2>
        <a:srgbClr val="FFFFFF"/>
      </a:lt2>
      <a:accent1>
        <a:srgbClr val="FCD436"/>
      </a:accent1>
      <a:accent2>
        <a:srgbClr val="003C72"/>
      </a:accent2>
      <a:accent3>
        <a:srgbClr val="FFF571"/>
      </a:accent3>
      <a:accent4>
        <a:srgbClr val="7F7F7F"/>
      </a:accent4>
      <a:accent5>
        <a:srgbClr val="4BACC6"/>
      </a:accent5>
      <a:accent6>
        <a:srgbClr val="F79646"/>
      </a:accent6>
      <a:hlink>
        <a:srgbClr val="0000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4574</TotalTime>
  <Words>2354</Words>
  <Application>Microsoft Office PowerPoint</Application>
  <PresentationFormat>Экран (4:3)</PresentationFormat>
  <Paragraphs>807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Ситуация с ценообразованием на рынке аммиачной селитры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content</dc:creator>
  <cp:lastModifiedBy>SKLD</cp:lastModifiedBy>
  <cp:revision>256</cp:revision>
  <cp:lastPrinted>2017-10-03T11:03:31Z</cp:lastPrinted>
  <dcterms:created xsi:type="dcterms:W3CDTF">2014-07-29T07:14:21Z</dcterms:created>
  <dcterms:modified xsi:type="dcterms:W3CDTF">2019-02-21T13:21:53Z</dcterms:modified>
</cp:coreProperties>
</file>