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900" dirty="0"/>
              <a:t>количество обучающихся 10000 чел.</a:t>
            </a:r>
          </a:p>
        </c:rich>
      </c:tx>
      <c:layout>
        <c:manualLayout>
          <c:xMode val="edge"/>
          <c:yMode val="edge"/>
          <c:x val="0.14631282030318007"/>
          <c:y val="4.30316721732011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51629435002849E-2"/>
          <c:y val="0.33211518072378232"/>
          <c:w val="0.56424523838634077"/>
          <c:h val="0.626350933903595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 10000 чел.</c:v>
                </c:pt>
              </c:strCache>
            </c:strRef>
          </c:tx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-0.22521192503372595"/>
                  <c:y val="-6.015008412276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208271858659659"/>
                  <c:y val="-2.9238126862421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1"/>
                <c:pt idx="0">
                  <c:v>охват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5218</c:v>
                </c:pt>
                <c:pt idx="1">
                  <c:v>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63458363838398124"/>
          <c:y val="0.34540725457931537"/>
          <c:w val="0.3465372880285118"/>
          <c:h val="0.40301425004451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7DE6-FDD1-404C-B677-5BB6DC3EB45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0E7FE-E862-4D89-AE86-1128BB9610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7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C4DB8-1CB1-4FBD-8302-C5B77D840987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EE69-0887-4ABE-8EBF-62009E457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odion-el@yandex.ru" TargetMode="External"/><Relationship Id="rId2" Type="http://schemas.openxmlformats.org/officeDocument/2006/relationships/hyperlink" Target="mailto:bli-astplo@mail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/>
          <a:lstStyle/>
          <a:p>
            <a:pPr algn="ctr"/>
            <a:r>
              <a:rPr lang="ru-RU" dirty="0" smtClean="0"/>
              <a:t>УРОКИ ФИНАНСОВОЙ ГРАМОТНОСТИ</a:t>
            </a:r>
            <a:endParaRPr lang="ru-RU" dirty="0"/>
          </a:p>
        </p:txBody>
      </p:sp>
      <p:pic>
        <p:nvPicPr>
          <p:cNvPr id="5" name="Содержимое 4" descr="3783C5B5-1493-4EFD-A3E4-9685F8F9984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14289"/>
            <a:ext cx="2500330" cy="18752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Период  1.09-1.11.2020</a:t>
            </a:r>
          </a:p>
          <a:p>
            <a:pPr algn="ctr"/>
            <a:r>
              <a:rPr lang="ru-RU" b="1" dirty="0" smtClean="0"/>
              <a:t>Школы г.Ельца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100" b="1" dirty="0" smtClean="0"/>
          </a:p>
          <a:p>
            <a:endParaRPr lang="ru-RU" sz="1100" b="1" dirty="0"/>
          </a:p>
          <a:p>
            <a:endParaRPr lang="ru-RU" sz="1100" b="1" dirty="0" smtClean="0"/>
          </a:p>
          <a:p>
            <a:r>
              <a:rPr lang="ru-RU" sz="1100" b="1" dirty="0" smtClean="0"/>
              <a:t>Структура урока :</a:t>
            </a:r>
          </a:p>
          <a:p>
            <a:pPr marL="228600" indent="-228600">
              <a:buAutoNum type="arabicPeriod"/>
            </a:pPr>
            <a:r>
              <a:rPr lang="ru-RU" sz="1100" b="1" dirty="0" smtClean="0"/>
              <a:t>Лекция о финансовой грамотности.</a:t>
            </a:r>
          </a:p>
          <a:p>
            <a:pPr marL="228600" indent="-228600">
              <a:buAutoNum type="arabicPeriod"/>
            </a:pPr>
            <a:r>
              <a:rPr lang="ru-RU" sz="1100" b="1" dirty="0" smtClean="0"/>
              <a:t>Деловая игра.</a:t>
            </a:r>
            <a:endParaRPr lang="ru-RU" sz="1100" b="1" dirty="0"/>
          </a:p>
          <a:p>
            <a:r>
              <a:rPr lang="ru-RU" sz="1100" b="1" dirty="0" smtClean="0"/>
              <a:t>       Младшее звено – финансовый театр</a:t>
            </a:r>
          </a:p>
          <a:p>
            <a:r>
              <a:rPr lang="ru-RU" sz="1100" b="1" dirty="0" smtClean="0"/>
              <a:t>       Среднее звено – семейный бюджет</a:t>
            </a:r>
          </a:p>
          <a:p>
            <a:endParaRPr lang="ru-RU" sz="1100" b="1" dirty="0"/>
          </a:p>
          <a:p>
            <a:endParaRPr lang="ru-RU" sz="1100" b="1" dirty="0" smtClean="0"/>
          </a:p>
          <a:p>
            <a:endParaRPr lang="ru-RU" sz="1100" b="1" dirty="0"/>
          </a:p>
          <a:p>
            <a:endParaRPr lang="ru-RU" sz="1100" b="1" dirty="0"/>
          </a:p>
        </p:txBody>
      </p:sp>
      <p:pic>
        <p:nvPicPr>
          <p:cNvPr id="1027" name="Picture 3" descr="C:\Users\Admin\Desktop\АССОЦИАЦИЯ\62A59698-ECCA-4CEF-BBF1-EA5F8DEBA01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2476517" cy="1857388"/>
          </a:xfrm>
          <a:prstGeom prst="rect">
            <a:avLst/>
          </a:prstGeom>
          <a:noFill/>
        </p:spPr>
      </p:pic>
      <p:pic>
        <p:nvPicPr>
          <p:cNvPr id="1028" name="Picture 4" descr="C:\Users\Admin\Desktop\АССОЦИАЦИЯ\C15BCB10-F704-4590-ABF7-2EA5C5411A0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85728"/>
            <a:ext cx="2643141" cy="3500595"/>
          </a:xfrm>
          <a:prstGeom prst="rect">
            <a:avLst/>
          </a:prstGeom>
          <a:noFill/>
        </p:spPr>
      </p:pic>
      <p:pic>
        <p:nvPicPr>
          <p:cNvPr id="1030" name="Picture 6" descr="C:\Users\Admin\Desktop\АССОЦИАЦИЯ\BFA52A3E-12F8-4D65-BFF0-17577C3664D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14818"/>
            <a:ext cx="2571767" cy="1928826"/>
          </a:xfrm>
          <a:prstGeom prst="rect">
            <a:avLst/>
          </a:prstGeom>
          <a:noFill/>
        </p:spPr>
      </p:pic>
      <p:pic>
        <p:nvPicPr>
          <p:cNvPr id="1031" name="Picture 7" descr="C:\Users\Admin\Desktop\АССОЦИАЦИЯ\BA62A90C-EC37-4FF5-9065-38C058E157A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00504"/>
            <a:ext cx="2679971" cy="1785950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428596" y="2071678"/>
          <a:ext cx="261937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err="1" smtClean="0"/>
              <a:t>Профстажировки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+</a:t>
            </a:r>
            <a:br>
              <a:rPr lang="ru-RU" sz="1600" dirty="0" smtClean="0"/>
            </a:br>
            <a:r>
              <a:rPr lang="ru-RU" sz="1600" dirty="0" smtClean="0"/>
              <a:t>лекции финансовой грамотности</a:t>
            </a:r>
            <a:endParaRPr lang="ru-RU" sz="1600" dirty="0"/>
          </a:p>
        </p:txBody>
      </p:sp>
      <p:pic>
        <p:nvPicPr>
          <p:cNvPr id="5" name="Содержимое 4" descr="D4177B2F-7AD1-4528-BAA4-0AFACB7858C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42852"/>
            <a:ext cx="2130029" cy="28400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2300" b="1" dirty="0" smtClean="0"/>
              <a:t>Целевые группы: </a:t>
            </a:r>
          </a:p>
          <a:p>
            <a:r>
              <a:rPr lang="ru-RU" sz="2300" i="1" dirty="0" smtClean="0"/>
              <a:t>            1. Студенты аграрных ВУЗов </a:t>
            </a:r>
          </a:p>
          <a:p>
            <a:r>
              <a:rPr lang="ru-RU" sz="2300" i="1" dirty="0" smtClean="0"/>
              <a:t>            2. Школьники старших классов</a:t>
            </a:r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smtClean="0"/>
              <a:t>Задачи проекта:</a:t>
            </a:r>
          </a:p>
          <a:p>
            <a:r>
              <a:rPr lang="ru-RU" sz="2200" i="1" dirty="0" smtClean="0"/>
              <a:t>          1. Ранняя профориентация школьников по сельскохозяйственным   специальностям</a:t>
            </a:r>
          </a:p>
          <a:p>
            <a:r>
              <a:rPr lang="ru-RU" sz="2200" i="1" dirty="0" smtClean="0"/>
              <a:t>         2. Информирование молодого поколения о возможностях реализовать себя на малых территориях.</a:t>
            </a:r>
          </a:p>
          <a:p>
            <a:r>
              <a:rPr lang="ru-RU" sz="2200" i="1" dirty="0" smtClean="0"/>
              <a:t>         3. Демонстрация современных предприятий сельского хозяйства    с передовыми технологиями</a:t>
            </a:r>
          </a:p>
          <a:p>
            <a:r>
              <a:rPr lang="ru-RU" sz="2200" i="1" dirty="0" smtClean="0"/>
              <a:t>        4. Прохождение рабочей практики на ведущих предприятиях области с  дальнейшей возможностью трудоустройства</a:t>
            </a:r>
          </a:p>
          <a:p>
            <a:endParaRPr lang="ru-RU" sz="1100" i="1" dirty="0" smtClean="0"/>
          </a:p>
          <a:p>
            <a:endParaRPr lang="ru-RU" sz="1100" i="1" dirty="0"/>
          </a:p>
          <a:p>
            <a:pPr algn="ctr"/>
            <a:r>
              <a:rPr lang="ru-RU" sz="2500" b="1" dirty="0" smtClean="0"/>
              <a:t>Маршруты:</a:t>
            </a:r>
          </a:p>
          <a:p>
            <a:r>
              <a:rPr lang="ru-RU" sz="1900" dirty="0" smtClean="0">
                <a:solidFill>
                  <a:srgbClr val="C00000"/>
                </a:solidFill>
              </a:rPr>
              <a:t>Молочный маршрут (ферма – переработка молока)</a:t>
            </a:r>
          </a:p>
          <a:p>
            <a:endParaRPr lang="ru-RU" sz="1900" dirty="0" smtClean="0"/>
          </a:p>
          <a:p>
            <a:r>
              <a:rPr lang="ru-RU" sz="1900" dirty="0" smtClean="0">
                <a:solidFill>
                  <a:srgbClr val="C00000"/>
                </a:solidFill>
              </a:rPr>
              <a:t>Мясной маршрут (откорм КРС, свиней, индейки – переработка мяса)</a:t>
            </a:r>
          </a:p>
          <a:p>
            <a:endParaRPr lang="ru-RU" sz="1900" dirty="0" smtClean="0"/>
          </a:p>
          <a:p>
            <a:r>
              <a:rPr lang="ru-RU" sz="1900" dirty="0" smtClean="0">
                <a:solidFill>
                  <a:srgbClr val="C00000"/>
                </a:solidFill>
              </a:rPr>
              <a:t>Растениеводческий маршрут – (зерновые, свекла, </a:t>
            </a:r>
            <a:r>
              <a:rPr lang="ru-RU" sz="1900" dirty="0" err="1" smtClean="0">
                <a:solidFill>
                  <a:srgbClr val="C00000"/>
                </a:solidFill>
              </a:rPr>
              <a:t>масляничные</a:t>
            </a:r>
            <a:r>
              <a:rPr lang="ru-RU" sz="1900" dirty="0" smtClean="0">
                <a:solidFill>
                  <a:srgbClr val="C00000"/>
                </a:solidFill>
              </a:rPr>
              <a:t> – переработка)</a:t>
            </a:r>
          </a:p>
          <a:p>
            <a:r>
              <a:rPr lang="ru-RU" sz="1900" i="1" dirty="0" smtClean="0"/>
              <a:t>         </a:t>
            </a:r>
            <a:endParaRPr lang="ru-RU" sz="1900" dirty="0" smtClean="0"/>
          </a:p>
          <a:p>
            <a:r>
              <a:rPr lang="ru-RU" sz="1900" dirty="0" smtClean="0">
                <a:solidFill>
                  <a:srgbClr val="C00000"/>
                </a:solidFill>
              </a:rPr>
              <a:t>Фруктово-овощной маршрут ( яблочные сады, ягодные поля – переработка)</a:t>
            </a:r>
          </a:p>
          <a:p>
            <a:endParaRPr lang="ru-RU" sz="1900" dirty="0" smtClean="0"/>
          </a:p>
          <a:p>
            <a:r>
              <a:rPr lang="ru-RU" sz="1900" dirty="0" smtClean="0">
                <a:solidFill>
                  <a:srgbClr val="C00000"/>
                </a:solidFill>
              </a:rPr>
              <a:t>Экологический маршрут (предприятия, внедряющие новые технологии)</a:t>
            </a:r>
          </a:p>
          <a:p>
            <a:endParaRPr lang="ru-RU" sz="1900" dirty="0" smtClean="0"/>
          </a:p>
          <a:p>
            <a:r>
              <a:rPr lang="ru-RU" sz="1900" dirty="0" smtClean="0">
                <a:solidFill>
                  <a:srgbClr val="C00000"/>
                </a:solidFill>
              </a:rPr>
              <a:t>Научно-исследовательский маршрут (предприятия, внедряющие инновационные разработки в принципах работы)</a:t>
            </a:r>
          </a:p>
          <a:p>
            <a:r>
              <a:rPr lang="ru-RU" sz="1900" dirty="0" smtClean="0"/>
              <a:t>         </a:t>
            </a:r>
            <a:endParaRPr lang="ru-RU" sz="1100" dirty="0" smtClean="0"/>
          </a:p>
          <a:p>
            <a:r>
              <a:rPr lang="ru-RU" sz="1100" dirty="0" smtClean="0"/>
              <a:t> </a:t>
            </a:r>
          </a:p>
          <a:p>
            <a:endParaRPr lang="ru-RU" sz="1100" dirty="0"/>
          </a:p>
        </p:txBody>
      </p:sp>
      <p:pic>
        <p:nvPicPr>
          <p:cNvPr id="2050" name="Picture 2" descr="C:\Users\Admin\Desktop\АССОЦИАЦИЯ\F345A8CB-1513-473C-968E-62EB877137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4000528" cy="2928958"/>
          </a:xfrm>
          <a:prstGeom prst="rect">
            <a:avLst/>
          </a:prstGeom>
          <a:noFill/>
        </p:spPr>
      </p:pic>
      <p:pic>
        <p:nvPicPr>
          <p:cNvPr id="2051" name="Picture 3" descr="C:\Users\Admin\Desktop\АССОЦИАЦИЯ\BA62A90C-EC37-4FF5-9065-38C058E157A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71480"/>
            <a:ext cx="3201631" cy="213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r>
              <a:rPr lang="ru-RU" dirty="0" smtClean="0"/>
              <a:t>Сотрудничество со СМИ</a:t>
            </a:r>
            <a:endParaRPr lang="ru-RU" dirty="0"/>
          </a:p>
        </p:txBody>
      </p:sp>
      <p:pic>
        <p:nvPicPr>
          <p:cNvPr id="5" name="Содержимое 4" descr="76C2F7B6-AC05-4F35-9A86-5A6704C79A2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500042"/>
            <a:ext cx="2679260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Журнал для детей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 «Золотой ключик»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45 крупнейших с/</a:t>
            </a:r>
            <a:r>
              <a:rPr lang="ru-RU" b="1" dirty="0" err="1" smtClean="0"/>
              <a:t>х</a:t>
            </a:r>
            <a:r>
              <a:rPr lang="ru-RU" b="1" dirty="0" smtClean="0"/>
              <a:t> предприятий станут участниками проекта </a:t>
            </a:r>
          </a:p>
          <a:p>
            <a:pPr algn="ctr"/>
            <a:r>
              <a:rPr lang="ru-RU" b="1" dirty="0" smtClean="0"/>
              <a:t>МАСТАК</a:t>
            </a:r>
          </a:p>
          <a:p>
            <a:pPr algn="ctr"/>
            <a:r>
              <a:rPr lang="ru-RU" b="1" dirty="0"/>
              <a:t>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just"/>
            <a:r>
              <a:rPr lang="ru-RU" dirty="0" smtClean="0"/>
              <a:t>       </a:t>
            </a:r>
            <a:r>
              <a:rPr lang="ru-RU" b="1" dirty="0" smtClean="0"/>
              <a:t>Целевая аудитория  6-12 лет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Задача проекта – ярко и интересно рассказать о предприятиях и профессиях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i="1" dirty="0" smtClean="0"/>
              <a:t>В игровой части журнала задания по финансовой грамотности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3074" name="Picture 2" descr="C:\Users\Admin\Desktop\АССОЦИАЦИЯ\733FA63D-D2C0-4B32-B566-8AC59D465A9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71744"/>
            <a:ext cx="2571768" cy="3857652"/>
          </a:xfrm>
          <a:prstGeom prst="rect">
            <a:avLst/>
          </a:prstGeom>
          <a:noFill/>
        </p:spPr>
      </p:pic>
      <p:pic>
        <p:nvPicPr>
          <p:cNvPr id="3076" name="Picture 4" descr="C:\Users\Admin\Desktop\АССОЦИАЦИЯ\63243951-E3A5-4130-870F-FD51419735A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213730" y="-12715988"/>
            <a:ext cx="6381795" cy="4786346"/>
          </a:xfrm>
          <a:prstGeom prst="rect">
            <a:avLst/>
          </a:prstGeom>
          <a:noFill/>
        </p:spPr>
      </p:pic>
      <p:pic>
        <p:nvPicPr>
          <p:cNvPr id="3077" name="Picture 5" descr="C:\Users\Admin\Desktop\АССОЦИАЦИЯ\63243951-E3A5-4130-870F-FD51419735A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630400" y="-10972800"/>
            <a:ext cx="6057808" cy="4543356"/>
          </a:xfrm>
          <a:prstGeom prst="rect">
            <a:avLst/>
          </a:prstGeom>
          <a:noFill/>
        </p:spPr>
      </p:pic>
      <p:pic>
        <p:nvPicPr>
          <p:cNvPr id="12" name="Picture 5" descr="C:\Users\Admin\Desktop\АССОЦИАЦИЯ\63243951-E3A5-4130-870F-FD51419735A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478000" y="-10820400"/>
            <a:ext cx="2262070" cy="1696553"/>
          </a:xfrm>
          <a:prstGeom prst="rect">
            <a:avLst/>
          </a:prstGeom>
          <a:noFill/>
        </p:spPr>
      </p:pic>
      <p:pic>
        <p:nvPicPr>
          <p:cNvPr id="13" name="Picture 5" descr="C:\Users\Admin\Desktop\АССОЦИАЦИЯ\63243951-E3A5-4130-870F-FD51419735A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325600" y="-10668000"/>
            <a:ext cx="2262070" cy="1696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План работы на 2021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634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100 % охват общеобразовательных учреждений Липецкой области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u="sng" dirty="0" smtClean="0"/>
              <a:t>Проект  «Финансовая эстафета»</a:t>
            </a:r>
          </a:p>
          <a:p>
            <a:pPr>
              <a:buNone/>
            </a:pPr>
            <a:endParaRPr lang="ru-RU" i="1" u="sng" dirty="0" smtClean="0"/>
          </a:p>
          <a:p>
            <a:r>
              <a:rPr lang="ru-RU" b="1" dirty="0" smtClean="0"/>
              <a:t>Работа с ВУЗами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i="1" u="sng" dirty="0" smtClean="0"/>
              <a:t>Программа профстажировок на предприятиях – членах ассоциации  с обучающим теоретическим  модулем.</a:t>
            </a:r>
          </a:p>
          <a:p>
            <a:pPr>
              <a:buNone/>
            </a:pPr>
            <a:endParaRPr lang="ru-RU" i="1" u="sng" dirty="0" smtClean="0"/>
          </a:p>
          <a:p>
            <a:r>
              <a:rPr lang="ru-RU" b="1" dirty="0" smtClean="0"/>
              <a:t>Реализация проекта «Я выбираю село»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i="1" u="sng" dirty="0" smtClean="0"/>
              <a:t>Экскурсии для школьников среднего звена</a:t>
            </a:r>
          </a:p>
          <a:p>
            <a:pPr>
              <a:buNone/>
            </a:pPr>
            <a:endParaRPr lang="ru-RU" i="1" u="sng" dirty="0" smtClean="0"/>
          </a:p>
          <a:p>
            <a:r>
              <a:rPr lang="ru-RU" b="1" dirty="0" smtClean="0"/>
              <a:t>Работа со СМИ Липецкой области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i="1" u="sng" dirty="0" smtClean="0"/>
              <a:t>Проект «</a:t>
            </a:r>
            <a:r>
              <a:rPr lang="ru-RU" i="1" u="sng" dirty="0" smtClean="0"/>
              <a:t>Корреспондент-инсайдер</a:t>
            </a:r>
            <a:r>
              <a:rPr lang="ru-RU" i="1" u="sng" dirty="0" smtClean="0"/>
              <a:t>» (с/х предприятия)</a:t>
            </a:r>
            <a:endParaRPr lang="ru-RU" i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НО «Ассоциация </a:t>
            </a:r>
            <a:r>
              <a:rPr lang="ru-RU" b="1" dirty="0" err="1" smtClean="0"/>
              <a:t>сельхозтоваропроизводителей</a:t>
            </a:r>
            <a:r>
              <a:rPr lang="ru-RU" b="1" dirty="0" smtClean="0"/>
              <a:t> Липецкой области»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398055, г.Липецк, ул. Московская, дом 83, тел. 8 (4742) , 30-74-22</a:t>
            </a:r>
            <a:br>
              <a:rPr lang="ru-RU" dirty="0" smtClean="0"/>
            </a:br>
            <a:r>
              <a:rPr lang="ru-RU" dirty="0" err="1" smtClean="0">
                <a:hlinkClick r:id="rId2"/>
              </a:rPr>
              <a:t>bli-astplo@mail.ru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Председатель совета директоров НО «Ассоциация </a:t>
            </a:r>
            <a:r>
              <a:rPr lang="ru-RU" b="1" dirty="0" err="1" smtClean="0"/>
              <a:t>сельхозтоваропроизводителей</a:t>
            </a:r>
            <a:r>
              <a:rPr lang="ru-RU" b="1" dirty="0" smtClean="0"/>
              <a:t> Липецкой области»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Елена Юрьевна Родионова,</a:t>
            </a:r>
            <a:br>
              <a:rPr lang="ru-RU" dirty="0" smtClean="0"/>
            </a:br>
            <a:r>
              <a:rPr lang="ru-RU" dirty="0" smtClean="0"/>
              <a:t>тел.8-980-359-71-21</a:t>
            </a:r>
            <a:br>
              <a:rPr lang="ru-RU" dirty="0" smtClean="0"/>
            </a:br>
            <a:r>
              <a:rPr lang="ru-RU" dirty="0" err="1" smtClean="0">
                <a:hlinkClick r:id="rId3"/>
              </a:rPr>
              <a:t>rodion-el@yandex.ru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Исполнительный директор НО «Ассоциация </a:t>
            </a:r>
            <a:r>
              <a:rPr lang="ru-RU" b="1" dirty="0" err="1" smtClean="0"/>
              <a:t>сельхозтоваропроизводителей</a:t>
            </a:r>
            <a:r>
              <a:rPr lang="ru-RU" b="1" dirty="0" smtClean="0"/>
              <a:t> Липецкой области»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Людмила Ивановна </a:t>
            </a:r>
            <a:r>
              <a:rPr lang="ru-RU" dirty="0" err="1" smtClean="0"/>
              <a:t>Белобрагина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тел. 8-4742-30-74-22; 8-919-165-64-30</a:t>
            </a:r>
            <a:br>
              <a:rPr lang="ru-RU" dirty="0" smtClean="0"/>
            </a:br>
            <a:r>
              <a:rPr lang="ru-RU" dirty="0" err="1" smtClean="0">
                <a:hlinkClick r:id="rId2"/>
              </a:rPr>
              <a:t>bli-astplo@mail.ru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Admin\Desktop\ОНФ\фото новое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42"/>
            <a:ext cx="5072098" cy="521497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Контакты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288</Words>
  <Application>Microsoft Office PowerPoint</Application>
  <PresentationFormat>Экран (4:3)</PresentationFormat>
  <Paragraphs>88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УРОКИ ФИНАНСОВОЙ ГРАМОТНОСТИ</vt:lpstr>
      <vt:lpstr>Профстажировки + лекции финансовой грамотности</vt:lpstr>
      <vt:lpstr>Сотрудничество со СМИ</vt:lpstr>
      <vt:lpstr>План работы на 2021 год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777</cp:lastModifiedBy>
  <cp:revision>18</cp:revision>
  <dcterms:created xsi:type="dcterms:W3CDTF">2020-11-16T08:28:04Z</dcterms:created>
  <dcterms:modified xsi:type="dcterms:W3CDTF">2020-11-18T13:49:56Z</dcterms:modified>
</cp:coreProperties>
</file>